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63"/>
  </p:notesMasterIdLst>
  <p:sldIdLst>
    <p:sldId id="256" r:id="rId2"/>
    <p:sldId id="257" r:id="rId3"/>
    <p:sldId id="281" r:id="rId4"/>
    <p:sldId id="258" r:id="rId5"/>
    <p:sldId id="262" r:id="rId6"/>
    <p:sldId id="263" r:id="rId7"/>
    <p:sldId id="278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68" r:id="rId16"/>
    <p:sldId id="276" r:id="rId17"/>
    <p:sldId id="277" r:id="rId18"/>
    <p:sldId id="280" r:id="rId19"/>
    <p:sldId id="282" r:id="rId20"/>
    <p:sldId id="283" r:id="rId21"/>
    <p:sldId id="284" r:id="rId22"/>
    <p:sldId id="285" r:id="rId23"/>
    <p:sldId id="287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286" r:id="rId38"/>
    <p:sldId id="303" r:id="rId39"/>
    <p:sldId id="288" r:id="rId40"/>
    <p:sldId id="327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F8A3F-69FE-4B7E-9DC6-B1AD9B82663B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B4D92-E7EB-4B63-8BBF-609F678C5E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6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1C89D4-1C0B-47D6-A3EB-BA7408C63A6C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2742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DD5DE7F-E6D0-4ED5-9185-C90D2098B403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7467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A3072B-3E6C-48A2-BEE7-8A2E33E2B3DA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276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88E89-D57B-408B-9F74-DBDB88528D9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0295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0DC82D9-4FC7-4AAD-931B-3E288E7FFF92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1263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2A4F9-0EBA-40FA-914E-9B9474AE71B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5090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B98E3-1B70-4578-A122-D28F7BA0D1A6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95554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6CED27-2EE8-443E-9221-C3E04A7EA6D4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18595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8B4A10-D9B1-4382-B24E-7EA0A973D9EB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4239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2EBA40-B007-4096-8BC4-BEF9B7E16750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68656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77F322-AEAB-4E8A-983D-4277CE0148D4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81038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615CCC-991C-4536-8CD2-75FD91C328D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2738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82F234-F35F-4DD2-9E63-AEF094EF06C0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3636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A3610-C524-4AEA-AF54-C8992F4809E8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399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F97F0-C32B-47D7-BE96-5F911E7682D6}" type="slidenum">
              <a:rPr lang="ru-RU" smtClean="0"/>
              <a:pPr/>
              <a:t>41</a:t>
            </a:fld>
            <a:endParaRPr lang="ru-RU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DF93E-DBC5-4A93-AC3F-74DDE6904495}" type="slidenum">
              <a:rPr lang="ru-RU" smtClean="0"/>
              <a:pPr/>
              <a:t>42</a:t>
            </a:fld>
            <a:endParaRPr lang="ru-RU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370F-68A3-42A9-A9F4-CEB940F34935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15D0C-8BD9-413E-A57E-888D2475A147}" type="slidenum">
              <a:rPr lang="ru-RU" smtClean="0"/>
              <a:pPr/>
              <a:t>44</a:t>
            </a:fld>
            <a:endParaRPr 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3A681-28A7-4C3B-BBDA-0439A16DD0EB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44804A-E925-4CCC-9D2F-ABF8A6B35422}" type="slidenum">
              <a:rPr lang="ru-RU" smtClean="0"/>
              <a:pPr/>
              <a:t>46</a:t>
            </a:fld>
            <a:endParaRPr 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AD0B5-F2F7-4A34-A213-F1BD2637388E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5E728-11CF-4F38-92DC-7C9615BA2092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A2B282-1E79-4F2B-9DEB-63839A5A7898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442935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9D4F9-1389-47DA-A726-4CAFD2828EEA}" type="slidenum">
              <a:rPr lang="ru-RU" smtClean="0"/>
              <a:pPr/>
              <a:t>49</a:t>
            </a:fld>
            <a:endParaRPr lang="ru-RU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3C10A-1197-4626-B0E6-957040166387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205C09-78C6-4969-BC5D-1547881D24EC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8C6A4-EC4F-490B-9AF2-110E211D8C19}" type="slidenum">
              <a:rPr lang="ru-RU" smtClean="0"/>
              <a:pPr/>
              <a:t>52</a:t>
            </a:fld>
            <a:endParaRPr lang="ru-RU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842141-DAF1-409B-BF5D-AE0D25C0CE8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411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0767E10-745D-483A-A225-9EF686738339}" type="slidenum">
              <a:rPr lang="ru-RU" altLang="ru-RU"/>
              <a:pPr eaLnBrk="1" hangingPunct="1"/>
              <a:t>54</a:t>
            </a:fld>
            <a:endParaRPr lang="ru-RU" altLang="ru-RU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063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044D665-5073-4BC7-991A-09D6AB6D9184}" type="slidenum">
              <a:rPr lang="ru-RU" altLang="ru-RU"/>
              <a:pPr eaLnBrk="1" hangingPunct="1"/>
              <a:t>55</a:t>
            </a:fld>
            <a:endParaRPr lang="ru-RU" altLang="ru-RU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253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EDA334-FB0E-437C-99BB-F8AF6E0D70E8}" type="slidenum">
              <a:rPr lang="ru-RU" altLang="ru-RU"/>
              <a:pPr eaLnBrk="1" hangingPunct="1"/>
              <a:t>56</a:t>
            </a:fld>
            <a:endParaRPr lang="ru-RU" altLang="ru-RU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314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5344F9A-07B8-4D3A-8617-C98A5CEECF7E}" type="slidenum">
              <a:rPr lang="ru-RU" altLang="ru-RU"/>
              <a:pPr eaLnBrk="1" hangingPunct="1"/>
              <a:t>57</a:t>
            </a:fld>
            <a:endParaRPr lang="ru-RU" altLang="ru-RU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20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ADB313-18BE-4BC5-BA44-0FDB353AC830}" type="slidenum">
              <a:rPr lang="ru-RU" altLang="ru-RU"/>
              <a:pPr eaLnBrk="1" hangingPunct="1"/>
              <a:t>58</a:t>
            </a:fld>
            <a:endParaRPr lang="ru-RU" altLang="ru-RU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5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E098F-6945-4ABC-A484-BA8D92D600D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392475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37706C1-60E8-490D-BC63-0159C8E24DEC}" type="slidenum">
              <a:rPr lang="ru-RU" altLang="ru-RU"/>
              <a:pPr eaLnBrk="1" hangingPunct="1"/>
              <a:t>59</a:t>
            </a:fld>
            <a:endParaRPr lang="ru-RU" altLang="ru-RU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64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72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193439-913C-44FF-B6E2-995BFCAF6FBA}" type="slidenum">
              <a:rPr lang="ru-RU" altLang="ru-RU"/>
              <a:pPr eaLnBrk="1" hangingPunct="1"/>
              <a:t>60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20977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291856D-20FC-4454-8726-7FA0AE56C05D}" type="slidenum">
              <a:rPr lang="ru-RU" altLang="ru-RU"/>
              <a:pPr eaLnBrk="1" hangingPunct="1"/>
              <a:t>61</a:t>
            </a:fld>
            <a:endParaRPr lang="ru-RU" altLang="ru-RU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0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8266F6-87D0-45D6-B225-3849CA8D70D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808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3CA4926-20C7-4548-A8E9-AB963ADAFBDB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3653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CE1CB4-7C38-43CA-8D52-FAFB49290ED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68171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89DE8-2431-43DE-BB9B-0CC05CE2F54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0605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CA6F15-6FA1-41BF-8F7A-58737343AD7F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616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67980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0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70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5255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12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71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4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84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88417-D8AA-4E11-BAD4-16EF70E3E1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36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9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6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032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74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84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7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BD133DE-E5AB-433D-A6AA-2B99B8A8F21F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856D05-4389-42D5-BA99-FC8645D29B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0.emf"/><Relationship Id="rId4" Type="http://schemas.openxmlformats.org/officeDocument/2006/relationships/oleObject" Target="../embeddings/oleObject3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7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C00000"/>
                </a:solidFill>
              </a:rPr>
              <a:t>Фотоаутогемотерапия</a:t>
            </a:r>
            <a:r>
              <a:rPr lang="ru-RU" sz="4000" b="1" dirty="0" smtClean="0">
                <a:solidFill>
                  <a:srgbClr val="C00000"/>
                </a:solidFill>
              </a:rPr>
              <a:t> при алкоголизме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Доктор медицинских наук Дронова Т.Г.  НУЗ Отделенческая больница </a:t>
            </a:r>
            <a:r>
              <a:rPr lang="ru-RU" sz="1800" i="1" dirty="0" err="1" smtClean="0"/>
              <a:t>ст</a:t>
            </a:r>
            <a:r>
              <a:rPr lang="ru-RU" sz="1800" i="1" dirty="0" smtClean="0"/>
              <a:t> Белгород ОАО РЖД 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32755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ritty.ru/wp-content/uploads/2018/02/ukrepit-zdorov-e-rebenka-800x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950026"/>
            <a:ext cx="4311938" cy="38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2" y="250371"/>
            <a:ext cx="5340927" cy="699655"/>
          </a:xfrm>
        </p:spPr>
        <p:txBody>
          <a:bodyPr>
            <a:normAutofit/>
          </a:bodyPr>
          <a:lstStyle/>
          <a:p>
            <a:r>
              <a:rPr lang="ru-RU" sz="2800" dirty="0"/>
              <a:t>Система иммунитета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85802" y="1074057"/>
            <a:ext cx="6587834" cy="42045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i="1" dirty="0"/>
              <a:t>При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ФАГТ</a:t>
            </a:r>
            <a:r>
              <a:rPr lang="ru-RU" i="1" dirty="0" smtClean="0">
                <a:solidFill>
                  <a:srgbClr val="0070C0"/>
                </a:solidFill>
              </a:rPr>
              <a:t>  </a:t>
            </a:r>
            <a:r>
              <a:rPr lang="ru-RU" dirty="0" smtClean="0"/>
              <a:t>происходит </a:t>
            </a:r>
            <a:r>
              <a:rPr lang="ru-RU" dirty="0"/>
              <a:t>нормализация показателей иммунитета (за счет фотодеструкции белков с образованием активных фрагментов, ведущих к повышению уровня иммуноглобулинов. Повышается фагоцитарная активность лейкоцитов за счет структурно-функциональной перестройки поверхности иммунокомпентентных клеток, приводящая к обнажению рецепторов, способных реагировать с тест-антигенами.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3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chemist.co.uk/wordpress/wp-content/uploads/2017/01/allerg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392" y="685800"/>
            <a:ext cx="3117586" cy="299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80554"/>
            <a:ext cx="6345302" cy="810491"/>
          </a:xfrm>
        </p:spPr>
        <p:txBody>
          <a:bodyPr/>
          <a:lstStyle/>
          <a:p>
            <a:r>
              <a:rPr lang="ru-RU" b="1" i="1" dirty="0"/>
              <a:t> </a:t>
            </a:r>
            <a:r>
              <a:rPr lang="ru-RU" sz="2800" dirty="0"/>
              <a:t>Аллергическая готовность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229" y="1091045"/>
            <a:ext cx="7649028" cy="432608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i="1" dirty="0">
                <a:solidFill>
                  <a:srgbClr val="00B050"/>
                </a:solidFill>
              </a:rPr>
              <a:t>При алкоголизме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происходит </a:t>
            </a:r>
            <a:r>
              <a:rPr lang="ru-RU" dirty="0"/>
              <a:t>извращение иммунной реактивности. Кроме того, сам по себе алкоголь способен изменить антигенную структуру сывороточного белка и индуцировать образование аутоантител с этанолспецифическими свойствами, обусловливающее развитие гиперергии немедленного типа к этанолу. При этом определяются антитела к этанолспецифическому антигену в сыворотке крови. Самым тяжелым последствием аллергической повышенной чувствительности к алкоголю может оказаться алкогольная кардиомиопатия.</a:t>
            </a:r>
            <a:endParaRPr lang="ru-RU" b="1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114" y="1108363"/>
            <a:ext cx="88477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/>
              <a:t>При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ФАГТ</a:t>
            </a:r>
            <a:r>
              <a:rPr lang="ru-RU" sz="2400" i="1" dirty="0" smtClean="0">
                <a:solidFill>
                  <a:srgbClr val="0070C0"/>
                </a:solidFill>
              </a:rPr>
              <a:t>  </a:t>
            </a:r>
            <a:r>
              <a:rPr lang="ru-RU" sz="2400" dirty="0"/>
              <a:t>четко прослежен десенсибилизирующий эффект </a:t>
            </a:r>
            <a:r>
              <a:rPr lang="ru-RU" sz="2400" dirty="0" smtClean="0"/>
              <a:t>ультрафиолета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За </a:t>
            </a:r>
            <a:r>
              <a:rPr lang="ru-RU" sz="2400" dirty="0"/>
              <a:t>счет инактивации гистамина, экспрессии антигенов происходит угнетение аллергических реакций. </a:t>
            </a:r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Кроме </a:t>
            </a:r>
            <a:r>
              <a:rPr lang="ru-RU" sz="2400" dirty="0"/>
              <a:t>того, при УФОК вследствие </a:t>
            </a:r>
            <a:r>
              <a:rPr lang="ru-RU" sz="2400" dirty="0" smtClean="0"/>
              <a:t>фотохимической </a:t>
            </a:r>
            <a:r>
              <a:rPr lang="ru-RU" sz="2400" dirty="0"/>
              <a:t>деструкции поверхности (гликокаликса) клеток происходит выход в кровь биологически активных веществ, в частности гормонов, роль которых в противовоаллергическом действии широко известна.</a:t>
            </a:r>
          </a:p>
        </p:txBody>
      </p:sp>
      <p:pic>
        <p:nvPicPr>
          <p:cNvPr id="12290" name="Picture 2" descr="http://pngimg.com/uploads/sun/sun_PNG13436.pn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 bwMode="auto">
          <a:xfrm>
            <a:off x="9377218" y="319088"/>
            <a:ext cx="195580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20129" y="462032"/>
            <a:ext cx="4499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cap="all" dirty="0">
                <a:solidFill>
                  <a:srgbClr val="B80E0F"/>
                </a:solidFill>
                <a:ea typeface="+mj-ea"/>
                <a:cs typeface="+mj-cs"/>
              </a:rPr>
              <a:t>Аллергическая готовность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5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0" y="1164935"/>
            <a:ext cx="82586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При </a:t>
            </a:r>
            <a:r>
              <a:rPr lang="ru-RU" sz="2400" i="1" dirty="0">
                <a:solidFill>
                  <a:srgbClr val="00B050"/>
                </a:solidFill>
              </a:rPr>
              <a:t>алкоголизме</a:t>
            </a:r>
            <a:r>
              <a:rPr lang="ru-RU" sz="2400" dirty="0"/>
              <a:t>  под воздействием ацетальдегида, который не </a:t>
            </a:r>
            <a:r>
              <a:rPr lang="ru-RU" sz="2400" dirty="0" smtClean="0"/>
              <a:t>успевает </a:t>
            </a:r>
            <a:r>
              <a:rPr lang="ru-RU" sz="2400" dirty="0"/>
              <a:t>окислиться альдегиддегидрогеназой печени и поступает в общий </a:t>
            </a:r>
            <a:r>
              <a:rPr lang="ru-RU" sz="2400" dirty="0" smtClean="0"/>
              <a:t>кровоток</a:t>
            </a:r>
            <a:r>
              <a:rPr lang="ru-RU" sz="2400" dirty="0"/>
              <a:t>, идет его взаимодействие с гемоглобином и белками плазмы и </a:t>
            </a:r>
            <a:r>
              <a:rPr lang="ru-RU" sz="2400" dirty="0" smtClean="0"/>
              <a:t>эндотелия </a:t>
            </a:r>
            <a:r>
              <a:rPr lang="ru-RU" sz="2400" dirty="0"/>
              <a:t>сосудов. При  этом возникает повышение проницаемости гисто-гематических  барьеров, нарушение микроциркуляции, приводящее к </a:t>
            </a:r>
            <a:r>
              <a:rPr lang="ru-RU" sz="2400" dirty="0" smtClean="0"/>
              <a:t>развитию </a:t>
            </a:r>
            <a:r>
              <a:rPr lang="ru-RU" sz="2400" dirty="0"/>
              <a:t>отека и гипоксии тканей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685800"/>
            <a:ext cx="7050313" cy="765629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Микроциркуляторные расстройства.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5362" name="Picture 2" descr="Alcoholic ? drunk man asleep on the table Ð¤Ð¾ÑÐ¾ ÑÐ¾ ÑÑÐ¾ÐºÐ° - 344334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26" y="1164935"/>
            <a:ext cx="2959389" cy="29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9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ngimg.com/uploads/sun/sun_PNG134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 bwMode="auto">
          <a:xfrm>
            <a:off x="9640454" y="29555"/>
            <a:ext cx="1955800" cy="27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0572" y="1060131"/>
            <a:ext cx="92921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i="1" dirty="0">
                <a:solidFill>
                  <a:srgbClr val="0070C0"/>
                </a:solidFill>
              </a:rPr>
              <a:t>При </a:t>
            </a:r>
            <a:r>
              <a:rPr lang="ru-RU" sz="2000" i="1" dirty="0" smtClean="0">
                <a:solidFill>
                  <a:srgbClr val="0070C0"/>
                </a:solidFill>
              </a:rPr>
              <a:t>ФАГТ </a:t>
            </a:r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dirty="0"/>
              <a:t>основные механизмы, приводящие к устранению нарушений микроциркуляции, таковы (В.И. Карандашов, 1997):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	крайне высокая степень насыщения гемоглобина кислородом  (94-98%);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	возбуждение эритропоэза и увеличение числа эритроцитов в крови повышение способности тканей к утилизации кислорода 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	повышение протеолитической и липолитической активности; активация фибринолиза, снижение концентрации холестерина в крови, </a:t>
            </a:r>
          </a:p>
          <a:p>
            <a:pPr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	ускорение кровотока в результате снижения вязкости крови и подавления агрегационной активности эритроцитов и тромбоцитов</a:t>
            </a:r>
            <a:r>
              <a:rPr lang="ru-RU" sz="24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356" y="212582"/>
            <a:ext cx="5541744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839807"/>
              </p:ext>
            </p:extLst>
          </p:nvPr>
        </p:nvGraphicFramePr>
        <p:xfrm>
          <a:off x="817418" y="135775"/>
          <a:ext cx="10315039" cy="5152628"/>
        </p:xfrm>
        <a:graphic>
          <a:graphicData uri="http://schemas.openxmlformats.org/drawingml/2006/table">
            <a:tbl>
              <a:tblPr/>
              <a:tblGrid>
                <a:gridCol w="4126015">
                  <a:extLst>
                    <a:ext uri="{9D8B030D-6E8A-4147-A177-3AD203B41FA5}">
                      <a16:colId xmlns:a16="http://schemas.microsoft.com/office/drawing/2014/main" val="4171189291"/>
                    </a:ext>
                  </a:extLst>
                </a:gridCol>
                <a:gridCol w="3677536">
                  <a:extLst>
                    <a:ext uri="{9D8B030D-6E8A-4147-A177-3AD203B41FA5}">
                      <a16:colId xmlns:a16="http://schemas.microsoft.com/office/drawing/2014/main" val="636698462"/>
                    </a:ext>
                  </a:extLst>
                </a:gridCol>
                <a:gridCol w="2511488">
                  <a:extLst>
                    <a:ext uri="{9D8B030D-6E8A-4147-A177-3AD203B41FA5}">
                      <a16:colId xmlns:a16="http://schemas.microsoft.com/office/drawing/2014/main" val="3198021482"/>
                    </a:ext>
                  </a:extLst>
                </a:gridCol>
              </a:tblGrid>
              <a:tr h="806334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Системное явление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Алкоголизм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ФАГТ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073835"/>
                  </a:ext>
                </a:extLst>
              </a:tr>
              <a:tr h="88641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Вегетоневротические расстройства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выражены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устраняются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134996"/>
                  </a:ext>
                </a:extLst>
              </a:tr>
              <a:tr h="886415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Резистентность к инфекции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снижена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повышается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306805"/>
                  </a:ext>
                </a:extLst>
              </a:tr>
              <a:tr h="12867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Антиоксидантное действие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истощение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антипероксильной защиты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проявляется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100008"/>
                  </a:ext>
                </a:extLst>
              </a:tr>
              <a:tr h="1286732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Интоксикация продуктами метаболизма этанола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выражена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41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23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/>
              <a:t>Вегетоневротические</a:t>
            </a:r>
            <a:r>
              <a:rPr lang="ru-RU" sz="2800" dirty="0"/>
              <a:t> </a:t>
            </a:r>
            <a:r>
              <a:rPr lang="ru-RU" sz="2800" dirty="0" smtClean="0"/>
              <a:t>расстройства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5840" y="1552733"/>
            <a:ext cx="69668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/>
              <a:t>При </a:t>
            </a:r>
            <a:r>
              <a:rPr lang="ru-RU" sz="2400" i="1" dirty="0">
                <a:solidFill>
                  <a:srgbClr val="00B050"/>
                </a:solidFill>
              </a:rPr>
              <a:t>алкоголизме</a:t>
            </a:r>
            <a:r>
              <a:rPr lang="ru-RU" sz="2400" dirty="0"/>
              <a:t> степень проявления вегетоневротических </a:t>
            </a:r>
            <a:r>
              <a:rPr lang="ru-RU" sz="2400" dirty="0" smtClean="0"/>
              <a:t>расстройств (снижение аппетита,   тошнота, рвота, раздражительность, потливость, тремор и др.) </a:t>
            </a:r>
            <a:r>
              <a:rPr lang="ru-RU" sz="2400" dirty="0"/>
              <a:t>определяют как стадию алкоголизма и как  степень выраженности ААС.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2697" y="2175164"/>
            <a:ext cx="4432787" cy="22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6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629" y="1246909"/>
            <a:ext cx="7358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400" dirty="0"/>
              <a:t>Имеются убедительные данные, подтвержденные многочисленными клиническими исследованиями, что под воздействием</a:t>
            </a:r>
            <a:r>
              <a:rPr lang="ru-RU" sz="2400" i="1" dirty="0">
                <a:solidFill>
                  <a:srgbClr val="0070C0"/>
                </a:solidFill>
              </a:rPr>
              <a:t> </a:t>
            </a:r>
            <a:r>
              <a:rPr lang="ru-RU" sz="2400" i="1" dirty="0" smtClean="0">
                <a:solidFill>
                  <a:srgbClr val="0070C0"/>
                </a:solidFill>
              </a:rPr>
              <a:t>ФАГТ </a:t>
            </a:r>
            <a:r>
              <a:rPr lang="ru-RU" sz="2400" i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благоприятный </a:t>
            </a:r>
            <a:r>
              <a:rPr lang="ru-RU" sz="2400" dirty="0"/>
              <a:t>эффект проявляется уже через 30-35 минут после процедуры - </a:t>
            </a:r>
            <a:r>
              <a:rPr lang="ru-RU" sz="2400" dirty="0" smtClean="0"/>
              <a:t>исчезают </a:t>
            </a:r>
            <a:r>
              <a:rPr lang="ru-RU" sz="2400" dirty="0"/>
              <a:t>тошнота, рвота, восстанавливаются сон, аппетит, снимается </a:t>
            </a:r>
            <a:r>
              <a:rPr lang="ru-RU" sz="2400" dirty="0" smtClean="0"/>
              <a:t>раздражительность</a:t>
            </a:r>
            <a:r>
              <a:rPr lang="ru-RU" sz="2400" dirty="0"/>
              <a:t>, повышается работоспособность.</a:t>
            </a:r>
          </a:p>
        </p:txBody>
      </p:sp>
      <p:pic>
        <p:nvPicPr>
          <p:cNvPr id="13314" name="Picture 2" descr="https://img1.okidoker.com/c/1/8/2/82081/4294942/892371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454" y="319315"/>
            <a:ext cx="3921632" cy="317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685800"/>
            <a:ext cx="5922817" cy="56110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B80E0F"/>
                </a:solidFill>
              </a:rPr>
              <a:t>Вегетоневротические расстройства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493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2277" y="277090"/>
            <a:ext cx="6345302" cy="865909"/>
          </a:xfrm>
        </p:spPr>
        <p:txBody>
          <a:bodyPr>
            <a:normAutofit fontScale="90000"/>
          </a:bodyPr>
          <a:lstStyle/>
          <a:p>
            <a:r>
              <a:rPr lang="ru-RU" dirty="0"/>
              <a:t>Антиоксидантное действие. 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10837" y="720436"/>
            <a:ext cx="9047677" cy="447501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dirty="0"/>
              <a:t>При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B050"/>
                </a:solidFill>
              </a:rPr>
              <a:t>алкоголизме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происходит </a:t>
            </a:r>
            <a:r>
              <a:rPr lang="ru-RU" dirty="0"/>
              <a:t>истощение факторов антипероксильной защиты под влиянием хронической </a:t>
            </a:r>
            <a:r>
              <a:rPr lang="ru-RU" dirty="0" smtClean="0"/>
              <a:t>алкогольной интоксикации</a:t>
            </a:r>
          </a:p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При </a:t>
            </a:r>
            <a:r>
              <a:rPr lang="ru-RU" dirty="0" smtClean="0">
                <a:solidFill>
                  <a:srgbClr val="FF0000"/>
                </a:solidFill>
              </a:rPr>
              <a:t>ФАГТ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происходит снижение содержания продуктов ПОЛ, наблюдается резкое увеличение антиокислительной активности сыворотки крови и более чем двукратное повышение содержания в ней среднемолекулярных пептидов, обладающих антиоксидантными свойствами. Исследованиями последних лет установлено, что основным </a:t>
            </a:r>
            <a:r>
              <a:rPr lang="ru-RU" dirty="0" smtClean="0"/>
              <a:t>действием  </a:t>
            </a:r>
            <a:r>
              <a:rPr lang="ru-RU" dirty="0"/>
              <a:t>УФ – лучей на клетки крови является активация перекисного фото-окисления липидов (ПОЛ) мембран, что влечет за собой ответное </a:t>
            </a:r>
            <a:r>
              <a:rPr lang="ru-RU" dirty="0" smtClean="0"/>
              <a:t>изменение </a:t>
            </a:r>
            <a:r>
              <a:rPr lang="ru-RU" dirty="0"/>
              <a:t>активности факторов защитной антиоксидантной системы. </a:t>
            </a:r>
          </a:p>
          <a:p>
            <a:pPr>
              <a:spcBef>
                <a:spcPts val="0"/>
              </a:spcBef>
            </a:pPr>
            <a:r>
              <a:rPr lang="ru-RU" dirty="0"/>
              <a:t>Показано, что на фоне аутотрансфузии УФ – облученной крови возрастает </a:t>
            </a:r>
            <a:r>
              <a:rPr lang="ru-RU" dirty="0" smtClean="0"/>
              <a:t>активность </a:t>
            </a:r>
            <a:r>
              <a:rPr lang="ru-RU" dirty="0"/>
              <a:t>антиокислительных ферментов – СОД, каталазы, </a:t>
            </a:r>
            <a:r>
              <a:rPr lang="ru-RU" dirty="0" smtClean="0"/>
              <a:t>глутатионпероксидазы</a:t>
            </a:r>
            <a:r>
              <a:rPr lang="ru-RU" dirty="0"/>
              <a:t>; увеличивается общая антиокислительная активность плазмы крови. </a:t>
            </a:r>
          </a:p>
          <a:p>
            <a:pPr>
              <a:spcBef>
                <a:spcPts val="0"/>
              </a:spcBef>
            </a:pPr>
            <a:r>
              <a:rPr lang="ru-RU" dirty="0"/>
              <a:t> </a:t>
            </a:r>
            <a:r>
              <a:rPr lang="ru-RU" dirty="0" smtClean="0"/>
              <a:t>интоксикации</a:t>
            </a:r>
            <a:endParaRPr lang="ru-RU" dirty="0"/>
          </a:p>
        </p:txBody>
      </p:sp>
      <p:pic>
        <p:nvPicPr>
          <p:cNvPr id="6" name="Picture 2" descr="http://present5.com/presentation/-57782178_437343622/image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602" y="124690"/>
            <a:ext cx="2394462" cy="28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968739"/>
            <a:ext cx="95068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000" dirty="0"/>
              <a:t>Основные </a:t>
            </a:r>
            <a:r>
              <a:rPr lang="ru-RU" sz="2000" dirty="0" smtClean="0"/>
              <a:t>метаболические </a:t>
            </a:r>
            <a:r>
              <a:rPr lang="ru-RU" sz="2000" dirty="0"/>
              <a:t>последствия </a:t>
            </a:r>
            <a:r>
              <a:rPr lang="ru-RU" sz="2000" i="1" dirty="0">
                <a:solidFill>
                  <a:srgbClr val="00B050"/>
                </a:solidFill>
              </a:rPr>
              <a:t>потребления этанола </a:t>
            </a:r>
            <a:r>
              <a:rPr lang="ru-RU" sz="2000" i="1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/>
              <a:t>можно </a:t>
            </a:r>
            <a:r>
              <a:rPr lang="ru-RU" sz="2000" dirty="0"/>
              <a:t>обобщить </a:t>
            </a:r>
            <a:r>
              <a:rPr lang="ru-RU" sz="2000" dirty="0" smtClean="0"/>
              <a:t>следующим </a:t>
            </a:r>
            <a:r>
              <a:rPr lang="ru-RU" sz="2000" dirty="0"/>
              <a:t>образом</a:t>
            </a:r>
            <a:r>
              <a:rPr lang="ru-RU" sz="20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1) образование в клетке дефицита НАД, избыточного </a:t>
            </a:r>
            <a:r>
              <a:rPr lang="ru-RU" sz="2000" dirty="0" smtClean="0"/>
              <a:t>количества </a:t>
            </a:r>
            <a:r>
              <a:rPr lang="ru-RU" sz="2000" dirty="0"/>
              <a:t>НАДН+ и, как следствие, резкая диспропорция в окислительно-восстановительных процессах</a:t>
            </a:r>
            <a:r>
              <a:rPr lang="ru-RU" sz="20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2) образование высокотоксичного </a:t>
            </a:r>
            <a:r>
              <a:rPr lang="ru-RU" sz="2000" dirty="0" smtClean="0"/>
              <a:t>ацетальдегида;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 </a:t>
            </a:r>
            <a:r>
              <a:rPr lang="ru-RU" sz="2000" dirty="0"/>
              <a:t>3) насыщение алкоголь- и альдегиддегидрогеназ этанолом и </a:t>
            </a:r>
            <a:r>
              <a:rPr lang="ru-RU" sz="2000" dirty="0" smtClean="0"/>
              <a:t>ацетальдегидом</a:t>
            </a:r>
            <a:r>
              <a:rPr lang="ru-RU" sz="2000" dirty="0"/>
              <a:t>, отвлечение этих ферментов от нормального метаболизма </a:t>
            </a:r>
            <a:r>
              <a:rPr lang="ru-RU" sz="2000" dirty="0" smtClean="0"/>
              <a:t>эндогенных </a:t>
            </a:r>
            <a:r>
              <a:rPr lang="ru-RU" sz="2000" dirty="0"/>
              <a:t>субстратов, содержащих спиртовые и альдегидные группы; </a:t>
            </a:r>
            <a:endParaRPr lang="ru-RU" sz="2000" dirty="0" smtClean="0"/>
          </a:p>
          <a:p>
            <a:pPr>
              <a:lnSpc>
                <a:spcPct val="150000"/>
              </a:lnSpc>
            </a:pPr>
            <a:r>
              <a:rPr lang="ru-RU" sz="2000" dirty="0" smtClean="0"/>
              <a:t>4</a:t>
            </a:r>
            <a:r>
              <a:rPr lang="ru-RU" sz="2000" dirty="0"/>
              <a:t>) накопление избыточных количеств ацетата, что наряду с избытком НАДН+  приводит к усиленному образованию жирных кислот и холестерина.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7559" y="281710"/>
            <a:ext cx="10396882" cy="443346"/>
          </a:xfrm>
        </p:spPr>
        <p:txBody>
          <a:bodyPr>
            <a:noAutofit/>
          </a:bodyPr>
          <a:lstStyle/>
          <a:p>
            <a:r>
              <a:rPr lang="ru-RU" sz="2800" dirty="0"/>
              <a:t>Интоксикация продуктами обмена алкоголя</a:t>
            </a:r>
          </a:p>
        </p:txBody>
      </p:sp>
      <p:pic>
        <p:nvPicPr>
          <p:cNvPr id="3074" name="Picture 2" descr="Vector illustration of Man tired cartoon Ð¤Ð¾ÑÐ¾ ÑÐ¾ ÑÑÐ¾ÐºÐ° - 208982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034" y="391885"/>
            <a:ext cx="1706635" cy="227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0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1" y="346365"/>
            <a:ext cx="6345302" cy="62345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F7153B"/>
                </a:solidFill>
              </a:rPr>
              <a:t>Актуальность проблемы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2" y="1066800"/>
            <a:ext cx="6345301" cy="4142509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/>
              <a:t> </a:t>
            </a:r>
            <a:r>
              <a:rPr lang="ru-RU" altLang="ru-RU" sz="3600" dirty="0" smtClean="0"/>
              <a:t>Злоупотребление спиртными напитками приводит не только к развитию зависимости, но и поражает все органы и системы. Поэтому при терапии алкоголизма важно лечить и влечение к алкоголю, и ту соматическую патологию, которая развивается вследствие злоупотребления алкоголем и сама по себе усугубляет патологическое влечение к алкоголю</a:t>
            </a:r>
            <a:r>
              <a:rPr lang="ru-RU" altLang="ru-RU" sz="2400" dirty="0" smtClean="0"/>
              <a:t>. </a:t>
            </a:r>
          </a:p>
        </p:txBody>
      </p:sp>
      <p:pic>
        <p:nvPicPr>
          <p:cNvPr id="2052" name="Picture 4" descr="male alcoholism Ð¤Ð¾ÑÐ¾ ÑÐ¾ ÑÑÐ¾ÐºÐ° - 306508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872" y="166255"/>
            <a:ext cx="4262508" cy="544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317" y="993984"/>
            <a:ext cx="854825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Детоксикационное </a:t>
            </a:r>
            <a:r>
              <a:rPr lang="ru-RU" dirty="0" smtClean="0"/>
              <a:t>действие </a:t>
            </a:r>
            <a:r>
              <a:rPr lang="ru-RU" i="1" dirty="0" smtClean="0">
                <a:solidFill>
                  <a:srgbClr val="C00000"/>
                </a:solidFill>
              </a:rPr>
              <a:t>ФАГТ</a:t>
            </a:r>
            <a:r>
              <a:rPr lang="ru-RU" dirty="0" smtClean="0"/>
              <a:t>, </a:t>
            </a:r>
            <a:r>
              <a:rPr lang="ru-RU" dirty="0"/>
              <a:t>во всей вероятности, вторично. Оно наступает вследствие улучшения кровотока в системе микроциркуляции, увеличения утилизации кислорода тканями, активации в них окислительно-восстановительных процессов, что, в свою очередь, приводит к ликвидации угнетения, а в некоторых случаях и полной блокады функций собственных детоксирующих органов и систем организма – печени, почек и др. Восста-новление деятельности этих органов подтверждается динамикой целого ряда биохимических показателей крови: ферментограммы, уровня белка, мочевины, билирубина, холестерина, креатинина и др. В свою очередь, уменьшение уровня токсемии способствует нормальному </a:t>
            </a:r>
            <a:r>
              <a:rPr lang="ru-RU" dirty="0" smtClean="0"/>
              <a:t>функционированию </a:t>
            </a:r>
            <a:r>
              <a:rPr lang="ru-RU" dirty="0"/>
              <a:t>многих органов и систем. </a:t>
            </a:r>
          </a:p>
        </p:txBody>
      </p:sp>
      <p:pic>
        <p:nvPicPr>
          <p:cNvPr id="3" name="Picture 2" descr="https://img1.okidoker.com/c/1/8/2/82081/4294942/8923716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995" y="560779"/>
            <a:ext cx="2734887" cy="221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3947" y="374442"/>
            <a:ext cx="6338454" cy="619542"/>
          </a:xfrm>
        </p:spPr>
        <p:txBody>
          <a:bodyPr>
            <a:normAutofit/>
          </a:bodyPr>
          <a:lstStyle/>
          <a:p>
            <a:r>
              <a:rPr lang="ru-RU" sz="2400" dirty="0"/>
              <a:t>Интоксикация продуктами обмена алкоголя</a:t>
            </a:r>
          </a:p>
        </p:txBody>
      </p:sp>
    </p:spTree>
    <p:extLst>
      <p:ext uri="{BB962C8B-B14F-4D97-AF65-F5344CB8AC3E}">
        <p14:creationId xmlns:p14="http://schemas.microsoft.com/office/powerpoint/2010/main" val="1403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2580" y="293914"/>
            <a:ext cx="6542313" cy="7801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dirty="0"/>
              <a:t>Способы фотоаутогемотерапии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1" y="1697181"/>
            <a:ext cx="9619342" cy="341514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002060"/>
                </a:solidFill>
              </a:rPr>
              <a:t>Экстракорпоральные</a:t>
            </a:r>
            <a:r>
              <a:rPr lang="ru-RU" altLang="ru-RU" sz="2400" dirty="0" smtClean="0">
                <a:solidFill>
                  <a:srgbClr val="FFFF66"/>
                </a:solidFill>
              </a:rPr>
              <a:t> </a:t>
            </a:r>
            <a:r>
              <a:rPr lang="ru-RU" altLang="ru-RU" sz="2400" dirty="0" smtClean="0"/>
              <a:t>(ультрафиолетовый, красный и синий спектр)</a:t>
            </a:r>
          </a:p>
          <a:p>
            <a:pPr eaLnBrk="1" hangingPunct="1"/>
            <a:r>
              <a:rPr lang="ru-RU" altLang="ru-RU" sz="2400" dirty="0" smtClean="0">
                <a:solidFill>
                  <a:schemeClr val="hlink"/>
                </a:solidFill>
              </a:rPr>
              <a:t>Внутрисосудистые</a:t>
            </a:r>
            <a:r>
              <a:rPr lang="ru-RU" altLang="ru-RU" sz="2400" dirty="0" smtClean="0"/>
              <a:t> (ультрафиолетовый, фиолетовый, красный и  синий спектры )</a:t>
            </a:r>
          </a:p>
          <a:p>
            <a:pPr eaLnBrk="1" hangingPunct="1"/>
            <a:r>
              <a:rPr lang="ru-RU" alt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Чрезкожные</a:t>
            </a:r>
            <a:r>
              <a:rPr lang="ru-RU" altLang="ru-RU" sz="2400" dirty="0" smtClean="0"/>
              <a:t> (красный и синий)</a:t>
            </a:r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00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00891"/>
            <a:ext cx="10396882" cy="810491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200" dirty="0">
                <a:solidFill>
                  <a:srgbClr val="C00000"/>
                </a:solidFill>
              </a:rPr>
              <a:t>Экстракорпоральное облучение крови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136073"/>
            <a:ext cx="7308273" cy="4128654"/>
          </a:xfrm>
        </p:spPr>
        <p:txBody>
          <a:bodyPr>
            <a:normAutofit/>
          </a:bodyPr>
          <a:lstStyle/>
          <a:p>
            <a:pPr marL="609600" indent="-609600" algn="ctr">
              <a:buNone/>
            </a:pPr>
            <a:r>
              <a:rPr lang="ru-RU" altLang="ru-RU" sz="2800" dirty="0">
                <a:solidFill>
                  <a:srgbClr val="00B050"/>
                </a:solidFill>
              </a:rPr>
              <a:t>Включает 5 компонентов, воздействующих на организм: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ru-RU" altLang="ru-RU" dirty="0"/>
              <a:t>Эксфузию крови;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ru-RU" altLang="ru-RU" dirty="0"/>
              <a:t>Аутогемотрансфузию;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ru-RU" altLang="ru-RU" dirty="0"/>
              <a:t>Влияние фотомодифицированной крови;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ru-RU" altLang="ru-RU" dirty="0"/>
              <a:t>Поступление консерванта;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arenR"/>
            </a:pPr>
            <a:r>
              <a:rPr lang="ru-RU" altLang="ru-RU" dirty="0"/>
              <a:t>Телоопосредованный психотерапевтический эффект.</a:t>
            </a:r>
          </a:p>
          <a:p>
            <a:pPr marL="609600" indent="-609600"/>
            <a:endParaRPr lang="ru-RU" alt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28" y="1985982"/>
            <a:ext cx="3873702" cy="250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3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48344"/>
            <a:ext cx="6527799" cy="9289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200" dirty="0"/>
              <a:t>Внутрисосудистое облучение крови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5" y="2017486"/>
            <a:ext cx="6467140" cy="2902857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altLang="ru-RU" sz="2400" dirty="0" smtClean="0"/>
              <a:t>Влияние фотомодифицированной крови;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altLang="ru-RU" sz="2400" dirty="0" smtClean="0"/>
              <a:t>Поступление физраствора;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ru-RU" altLang="ru-RU" sz="2400" dirty="0" smtClean="0"/>
              <a:t>Телоопосредованный психотерапевтический эффект.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endParaRPr lang="ru-RU" altLang="ru-RU" b="1" dirty="0" smtClean="0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endParaRPr lang="ru-RU" altLang="ru-RU" b="1" dirty="0" smtClean="0"/>
          </a:p>
          <a:p>
            <a:pPr marL="609600" indent="-609600"/>
            <a:endParaRPr lang="ru-RU" altLang="ru-RU" dirty="0" smtClean="0"/>
          </a:p>
        </p:txBody>
      </p:sp>
      <p:pic>
        <p:nvPicPr>
          <p:cNvPr id="38914" name="Picture 2" descr="https://static.ngs.ru/news/99/preview/24ebbd8571e443031c63536a07f825a601d3841d_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4495" y="1654628"/>
            <a:ext cx="4272222" cy="3164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28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5105400" y="3429000"/>
            <a:ext cx="1828800" cy="762000"/>
          </a:xfrm>
          <a:prstGeom prst="flowChartProcess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3600" b="1" dirty="0">
                <a:solidFill>
                  <a:srgbClr val="A20627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ФАГТ</a:t>
            </a:r>
            <a:endParaRPr lang="ru-RU" altLang="ru-RU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7" name="AutoShape 5"/>
          <p:cNvSpPr>
            <a:spLocks noChangeArrowheads="1"/>
          </p:cNvSpPr>
          <p:nvPr/>
        </p:nvSpPr>
        <p:spPr bwMode="auto">
          <a:xfrm>
            <a:off x="5638801" y="4191000"/>
            <a:ext cx="485775" cy="762000"/>
          </a:xfrm>
          <a:prstGeom prst="downArrow">
            <a:avLst>
              <a:gd name="adj1" fmla="val 50000"/>
              <a:gd name="adj2" fmla="val 39216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 flipH="1">
            <a:off x="5638800" y="2743200"/>
            <a:ext cx="457200" cy="685800"/>
          </a:xfrm>
          <a:prstGeom prst="upArrow">
            <a:avLst>
              <a:gd name="adj1" fmla="val 50000"/>
              <a:gd name="adj2" fmla="val 375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4759" name="AutoShape 7"/>
          <p:cNvSpPr>
            <a:spLocks noChangeArrowheads="1"/>
          </p:cNvSpPr>
          <p:nvPr/>
        </p:nvSpPr>
        <p:spPr bwMode="auto">
          <a:xfrm>
            <a:off x="4648200" y="3505201"/>
            <a:ext cx="457200" cy="48577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4760" name="AutoShape 8"/>
          <p:cNvSpPr>
            <a:spLocks noChangeArrowheads="1"/>
          </p:cNvSpPr>
          <p:nvPr/>
        </p:nvSpPr>
        <p:spPr bwMode="auto">
          <a:xfrm>
            <a:off x="6934200" y="3581401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1800">
              <a:solidFill>
                <a:srgbClr val="FFFFFF"/>
              </a:solidFill>
            </a:endParaRP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>
            <a:off x="3200400" y="1676400"/>
            <a:ext cx="5715000" cy="1066800"/>
          </a:xfrm>
          <a:prstGeom prst="flowChartTerminator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Детоксикация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7315200" y="3048000"/>
            <a:ext cx="3124200" cy="1676400"/>
          </a:xfrm>
          <a:prstGeom prst="flowChartTerminator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Антиоксидантное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действие</a:t>
            </a:r>
          </a:p>
        </p:txBody>
      </p:sp>
      <p:sp>
        <p:nvSpPr>
          <p:cNvPr id="74763" name="AutoShape 11"/>
          <p:cNvSpPr>
            <a:spLocks noChangeArrowheads="1"/>
          </p:cNvSpPr>
          <p:nvPr/>
        </p:nvSpPr>
        <p:spPr bwMode="auto">
          <a:xfrm>
            <a:off x="1524000" y="2895600"/>
            <a:ext cx="3124200" cy="1905000"/>
          </a:xfrm>
          <a:prstGeom prst="flowChartTerminator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Улучшение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процессов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 микроциркуляции</a:t>
            </a:r>
          </a:p>
        </p:txBody>
      </p:sp>
      <p:sp>
        <p:nvSpPr>
          <p:cNvPr id="74764" name="AutoShape 12"/>
          <p:cNvSpPr>
            <a:spLocks noChangeArrowheads="1"/>
          </p:cNvSpPr>
          <p:nvPr/>
        </p:nvSpPr>
        <p:spPr bwMode="auto">
          <a:xfrm>
            <a:off x="2590800" y="4953000"/>
            <a:ext cx="6477000" cy="1524000"/>
          </a:xfrm>
          <a:prstGeom prst="flowChartTerminator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sz="2800" b="1">
                <a:solidFill>
                  <a:srgbClr val="003399"/>
                </a:solidFill>
                <a:latin typeface="Times New Roman" panose="02020603050405020304" pitchFamily="18" charset="0"/>
              </a:rPr>
              <a:t>Улучшение обменных процессов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828800" y="228600"/>
            <a:ext cx="861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ru-RU" altLang="ru-RU" b="1" dirty="0">
                <a:solidFill>
                  <a:srgbClr val="F71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действия </a:t>
            </a:r>
            <a:r>
              <a:rPr lang="ru-RU" altLang="ru-RU" b="1" dirty="0" smtClean="0">
                <a:solidFill>
                  <a:srgbClr val="F715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ФАГТ при алкогольной интоксикации</a:t>
            </a:r>
            <a:endParaRPr lang="ru-RU" altLang="ru-RU" b="1" dirty="0">
              <a:solidFill>
                <a:srgbClr val="F7153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5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74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3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3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75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 animBg="1" autoUpdateAnimBg="0"/>
      <p:bldP spid="74761" grpId="0" animBg="1" autoUpdateAnimBg="0"/>
      <p:bldP spid="74762" grpId="0" animBg="1" autoUpdateAnimBg="0"/>
      <p:bldP spid="74763" grpId="0" animBg="1" autoUpdateAnimBg="0"/>
      <p:bldP spid="74764" grpId="0" animBg="1" autoUpdateAnimBg="0"/>
      <p:bldP spid="7476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C00000"/>
                </a:solidFill>
              </a:rPr>
              <a:t>Основные механизмы действия ФАГТ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Детоксикация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   Образуются </a:t>
            </a:r>
            <a:r>
              <a:rPr lang="ru-RU" altLang="ru-RU" sz="2400" u="sng" dirty="0" smtClean="0"/>
              <a:t>сульфгидрильные группы</a:t>
            </a:r>
            <a:r>
              <a:rPr lang="ru-RU" altLang="ru-RU" sz="2400" dirty="0" smtClean="0"/>
              <a:t>, способные путем окисления восстановить или </a:t>
            </a:r>
            <a:r>
              <a:rPr lang="ru-RU" altLang="ru-RU" sz="2400" u="sng" dirty="0" smtClean="0"/>
              <a:t>активизировать недействующие ферменты или проферменты</a:t>
            </a:r>
            <a:r>
              <a:rPr lang="ru-RU" altLang="ru-RU" sz="2400" dirty="0" smtClean="0"/>
              <a:t>, усиливающие процессы детоксикации</a:t>
            </a: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6896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>
                <a:solidFill>
                  <a:srgbClr val="C00000"/>
                </a:solidFill>
              </a:rPr>
              <a:t>Основные механизмы действия ФАГТ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altLang="ru-RU" sz="2400" i="1" dirty="0" smtClean="0">
                <a:solidFill>
                  <a:srgbClr val="FF0000"/>
                </a:solidFill>
              </a:rPr>
              <a:t>Улучшение процессов микроциркуляции </a:t>
            </a:r>
            <a:endParaRPr lang="ru-RU" altLang="ru-RU" sz="24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ru-RU" altLang="ru-RU" dirty="0" smtClean="0"/>
              <a:t>подавление агрегационной активности эритроцитов  и  тромбоцитов</a:t>
            </a:r>
          </a:p>
          <a:p>
            <a:pPr eaLnBrk="1" hangingPunct="1"/>
            <a:r>
              <a:rPr lang="ru-RU" altLang="ru-RU" dirty="0" smtClean="0"/>
              <a:t>увеличение насыщения гемоглобина кислородом, повышение способности ткани утилизировать кислород, </a:t>
            </a:r>
          </a:p>
          <a:p>
            <a:pPr eaLnBrk="1" hangingPunct="1"/>
            <a:r>
              <a:rPr lang="ru-RU" altLang="ru-RU" dirty="0" smtClean="0"/>
              <a:t>снижение вязкости крови</a:t>
            </a:r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0337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C00000"/>
                </a:solidFill>
              </a:rPr>
              <a:t>Основные механизмы действия ФАГТ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5429"/>
            <a:ext cx="10396883" cy="259805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altLang="ru-RU" sz="3100" dirty="0" smtClean="0">
                <a:solidFill>
                  <a:srgbClr val="FF0000"/>
                </a:solidFill>
              </a:rPr>
              <a:t>Антиоксидантное действие </a:t>
            </a:r>
            <a:r>
              <a:rPr lang="ru-RU" altLang="ru-RU" sz="3100" dirty="0" smtClean="0"/>
              <a:t>за счет возрастание активности </a:t>
            </a:r>
          </a:p>
          <a:p>
            <a:pPr eaLnBrk="1" hangingPunct="1">
              <a:buFontTx/>
              <a:buNone/>
            </a:pPr>
            <a:r>
              <a:rPr lang="ru-RU" altLang="ru-RU" sz="3100" dirty="0" smtClean="0"/>
              <a:t>антиокислительных ферментов:   </a:t>
            </a:r>
          </a:p>
          <a:p>
            <a:pPr eaLnBrk="1" hangingPunct="1">
              <a:buFontTx/>
              <a:buNone/>
            </a:pPr>
            <a:r>
              <a:rPr lang="ru-RU" altLang="ru-RU" sz="3100" dirty="0" smtClean="0"/>
              <a:t>                   супероксиддисмутазы, </a:t>
            </a:r>
          </a:p>
          <a:p>
            <a:pPr eaLnBrk="1" hangingPunct="1">
              <a:buFontTx/>
              <a:buNone/>
            </a:pPr>
            <a:r>
              <a:rPr lang="ru-RU" altLang="ru-RU" sz="3100" dirty="0" smtClean="0"/>
              <a:t>     		  каталазы </a:t>
            </a:r>
          </a:p>
          <a:p>
            <a:pPr eaLnBrk="1" hangingPunct="1">
              <a:buFontTx/>
              <a:buNone/>
            </a:pPr>
            <a:r>
              <a:rPr lang="ru-RU" altLang="ru-RU" sz="3100" dirty="0" smtClean="0"/>
              <a:t>     		  глутатионпероксидазы </a:t>
            </a: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/>
            <a:endParaRPr lang="ru-RU" altLang="ru-RU" b="1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2449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C00000"/>
                </a:solidFill>
              </a:rPr>
              <a:t>Основные механизмы действия ФАГТ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12800" y="1600200"/>
            <a:ext cx="10160000" cy="269602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>
                <a:solidFill>
                  <a:srgbClr val="FF0000"/>
                </a:solidFill>
              </a:rPr>
              <a:t>Улучшение обменных процессов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altLang="ru-RU" dirty="0" smtClean="0"/>
              <a:t>нормализация обмена катехоламинов, </a:t>
            </a:r>
            <a:r>
              <a:rPr lang="ru-RU" altLang="ru-RU" dirty="0" err="1" smtClean="0"/>
              <a:t>оксикортикостероидов</a:t>
            </a:r>
            <a:r>
              <a:rPr lang="ru-RU" altLang="ru-RU" dirty="0" smtClean="0"/>
              <a:t>,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altLang="ru-RU" dirty="0" smtClean="0"/>
              <a:t>снижение билирубина, холестерина,  мочевой кислоты в крови, сахара крови,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ru-RU" altLang="ru-RU" dirty="0" smtClean="0"/>
          </a:p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575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685800"/>
            <a:ext cx="5671456" cy="11519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Материалы исследования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858" y="1744081"/>
            <a:ext cx="6542313" cy="3311189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dirty="0" smtClean="0"/>
              <a:t>Было обследовано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dirty="0" smtClean="0">
                <a:solidFill>
                  <a:srgbClr val="00B0F0"/>
                </a:solidFill>
              </a:rPr>
              <a:t>689 больных </a:t>
            </a:r>
            <a:r>
              <a:rPr lang="ru-RU" altLang="ru-RU" dirty="0" smtClean="0"/>
              <a:t>страдающих алкоголизмом 1-2 стадии.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i="1" dirty="0" smtClean="0">
                <a:solidFill>
                  <a:srgbClr val="00B050"/>
                </a:solidFill>
              </a:rPr>
              <a:t>Возраст   </a:t>
            </a:r>
            <a:r>
              <a:rPr lang="ru-RU" altLang="ru-RU" b="1" dirty="0" smtClean="0"/>
              <a:t>бо</a:t>
            </a:r>
            <a:r>
              <a:rPr lang="ru-RU" altLang="ru-RU" dirty="0" smtClean="0"/>
              <a:t>льных составлял от 19 до 72 лет, средний возраст 42±1,1 года.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dirty="0" smtClean="0"/>
              <a:t>Преобладали </a:t>
            </a:r>
            <a:r>
              <a:rPr lang="ru-RU" altLang="ru-RU" i="1" dirty="0" smtClean="0">
                <a:solidFill>
                  <a:srgbClr val="00B050"/>
                </a:solidFill>
              </a:rPr>
              <a:t>лица мужского пола</a:t>
            </a:r>
            <a:r>
              <a:rPr lang="ru-RU" altLang="ru-RU" dirty="0" smtClean="0"/>
              <a:t>,  женщины составили 1,8% (14 больных).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7829" y="1393372"/>
            <a:ext cx="4353604" cy="326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95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965" y="533400"/>
            <a:ext cx="5714999" cy="1073727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7153B"/>
                </a:solidFill>
              </a:rPr>
              <a:t>Актуальность проблемы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432" y="1741255"/>
            <a:ext cx="5544804" cy="2983145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dirty="0"/>
              <a:t>Несмотря на постоянно пополняющийся огромный   арсенал   средств   фармакологической   терапии  эффективность её остается недостаточной, а также не всегда соответствует необходимым критериям (общедоступность, безопасность, отсутствие риска фальсификации препаратов). </a:t>
            </a:r>
          </a:p>
        </p:txBody>
      </p:sp>
      <p:pic>
        <p:nvPicPr>
          <p:cNvPr id="2050" name="Picture 2" descr="https://cbsboston.files.wordpress.com/2015/09/pills.jpg?w=625&amp;h=352&amp;crop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80754"/>
            <a:ext cx="4801394" cy="270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9927" y="1801091"/>
            <a:ext cx="9764816" cy="3569196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</a:rPr>
              <a:t>Больные с:</a:t>
            </a:r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r>
              <a:rPr lang="ru-RU" altLang="ru-RU" sz="2400" i="1" dirty="0"/>
              <a:t> острой </a:t>
            </a:r>
            <a:r>
              <a:rPr lang="ru-RU" altLang="ru-RU" sz="2400" i="1" dirty="0" smtClean="0"/>
              <a:t>  алкогольной </a:t>
            </a:r>
            <a:r>
              <a:rPr lang="ru-RU" altLang="ru-RU" sz="2400" i="1" dirty="0"/>
              <a:t>интоксикацией (33 больных) </a:t>
            </a:r>
            <a:endParaRPr lang="en-US" altLang="ru-RU" sz="2400" i="1" dirty="0" smtClean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endParaRPr lang="ru-RU" altLang="ru-RU" sz="2400" i="1" dirty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r>
              <a:rPr lang="ru-RU" altLang="ru-RU" sz="2400" i="1" dirty="0"/>
              <a:t>алкогольными абстинентным </a:t>
            </a:r>
            <a:r>
              <a:rPr lang="ru-RU" altLang="ru-RU" sz="2400" i="1" dirty="0" smtClean="0"/>
              <a:t>синдромом   (482 </a:t>
            </a:r>
            <a:r>
              <a:rPr lang="ru-RU" altLang="ru-RU" sz="2400" i="1" dirty="0"/>
              <a:t>больных </a:t>
            </a:r>
            <a:r>
              <a:rPr lang="ru-RU" altLang="ru-RU" sz="2400" i="1" dirty="0" smtClean="0"/>
              <a:t>)</a:t>
            </a:r>
            <a:endParaRPr lang="en-US" altLang="ru-RU" sz="2400" i="1" dirty="0" smtClean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endParaRPr lang="ru-RU" altLang="ru-RU" sz="2400" i="1" dirty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r>
              <a:rPr lang="ru-RU" altLang="ru-RU" sz="2400" i="1" dirty="0"/>
              <a:t>постабстинентым состояние (60 больных) </a:t>
            </a:r>
            <a:endParaRPr lang="en-US" altLang="ru-RU" sz="2400" i="1" dirty="0" smtClean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endParaRPr lang="ru-RU" altLang="ru-RU" sz="2400" i="1" dirty="0"/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</a:pPr>
            <a:r>
              <a:rPr lang="ru-RU" altLang="ru-RU" sz="2400" i="1" dirty="0"/>
              <a:t>алкогольной зависимостью при сопутствующих соматических заболеваниях (114 больных):</a:t>
            </a:r>
          </a:p>
          <a:p>
            <a:pPr eaLnBrk="1" hangingPunct="1">
              <a:lnSpc>
                <a:spcPct val="90000"/>
              </a:lnSpc>
            </a:pPr>
            <a:endParaRPr lang="ru-RU" altLang="ru-RU" sz="2800" b="1" i="1" dirty="0"/>
          </a:p>
          <a:p>
            <a:pPr eaLnBrk="1" hangingPunct="1">
              <a:lnSpc>
                <a:spcPct val="90000"/>
              </a:lnSpc>
            </a:pPr>
            <a:endParaRPr lang="ru-RU" altLang="ru-RU" sz="2800" dirty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34836" y="228599"/>
            <a:ext cx="8021782" cy="12261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C00000"/>
                </a:solidFill>
              </a:rPr>
              <a:t>Материалы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28110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b="1" dirty="0" smtClean="0">
                <a:solidFill>
                  <a:srgbClr val="F7153B"/>
                </a:solidFill>
              </a:rPr>
              <a:t>Методы исследования:</a:t>
            </a:r>
            <a:r>
              <a:rPr lang="ru-RU" altLang="ru-RU" sz="3200" dirty="0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клинико-психопатологический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нейрофизиологический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биохимический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психологический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статистический</a:t>
            </a:r>
          </a:p>
        </p:txBody>
      </p:sp>
      <p:sp>
        <p:nvSpPr>
          <p:cNvPr id="22534" name="AutoShape 6" descr="https://previews.123rf.com/images/babar760/babar7601501/babar760150100010/35327383-medical-instruments-for-ent-doctor-on-pale-blue.jpg"/>
          <p:cNvSpPr>
            <a:spLocks noChangeAspect="1" noChangeArrowheads="1"/>
          </p:cNvSpPr>
          <p:nvPr/>
        </p:nvSpPr>
        <p:spPr bwMode="auto">
          <a:xfrm>
            <a:off x="155575" y="-3246438"/>
            <a:ext cx="9086850" cy="6772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5246" y="1219200"/>
            <a:ext cx="504731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91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685800"/>
            <a:ext cx="5366656" cy="11519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F7153B"/>
                </a:solidFill>
              </a:rPr>
              <a:t>Клинические исследования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3572" y="1584424"/>
            <a:ext cx="6106886" cy="3311189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altLang="ru-RU" dirty="0" smtClean="0"/>
              <a:t>Шкала общего клинического впечатления. </a:t>
            </a:r>
          </a:p>
          <a:p>
            <a:pPr marL="609600" indent="-609600">
              <a:buFontTx/>
              <a:buAutoNum type="arabicPeriod"/>
            </a:pPr>
            <a:r>
              <a:rPr lang="ru-RU" altLang="ru-RU" dirty="0" smtClean="0"/>
              <a:t>Анкета (анамнез, наследственность).</a:t>
            </a:r>
          </a:p>
          <a:p>
            <a:pPr marL="609600" indent="-609600">
              <a:buFontTx/>
              <a:buAutoNum type="arabicPeriod"/>
            </a:pPr>
            <a:r>
              <a:rPr lang="ru-RU" altLang="ru-RU" dirty="0" smtClean="0"/>
              <a:t>Данные объективного осмотра (терапевтический и неврологический статус)</a:t>
            </a: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607" y="1465262"/>
            <a:ext cx="4340808" cy="303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2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10028"/>
            <a:ext cx="8327570" cy="67854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F7153B"/>
                </a:solidFill>
              </a:rPr>
              <a:t>Психологические исследования</a:t>
            </a:r>
            <a:r>
              <a:rPr lang="ru-RU" altLang="ru-RU" sz="2800" dirty="0"/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9344" y="1337681"/>
            <a:ext cx="6019800" cy="331118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0070C0"/>
                </a:solidFill>
              </a:rPr>
              <a:t>Опросники: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депрессии Бека</a:t>
            </a:r>
            <a:r>
              <a:rPr lang="ru-RU" altLang="ru-RU" b="1" dirty="0" smtClean="0"/>
              <a:t>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dirty="0" smtClean="0"/>
              <a:t>тревожности Спилберга-Ханина </a:t>
            </a: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627" y="1596570"/>
            <a:ext cx="4194514" cy="390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67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>
                <a:solidFill>
                  <a:srgbClr val="F7153B"/>
                </a:solidFill>
              </a:rPr>
              <a:t>Лабораторные</a:t>
            </a:r>
            <a:r>
              <a:rPr lang="ru-RU" altLang="ru-RU" sz="4000" b="1"/>
              <a:t> </a:t>
            </a:r>
            <a:r>
              <a:rPr lang="ru-RU" altLang="ru-RU" sz="4000" b="1">
                <a:solidFill>
                  <a:srgbClr val="F7153B"/>
                </a:solidFill>
              </a:rPr>
              <a:t>исследования:</a:t>
            </a:r>
            <a:r>
              <a:rPr lang="ru-RU" altLang="ru-RU" sz="4000"/>
              <a:t>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/>
              <a:t>аспартатаминотрансфераза; 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/>
              <a:t>аланинаминотрансфераза;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/>
              <a:t>гаммаглутамилтрансфераза; 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/>
              <a:t>билирубин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/>
              <a:t>холестерин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el-GR" altLang="ru-RU" dirty="0" smtClean="0">
                <a:cs typeface="Arial" panose="020B0604020202020204" pitchFamily="34" charset="0"/>
              </a:rPr>
              <a:t>β</a:t>
            </a:r>
            <a:r>
              <a:rPr lang="ru-RU" altLang="ru-RU" dirty="0" smtClean="0">
                <a:cs typeface="Arial" panose="020B0604020202020204" pitchFamily="34" charset="0"/>
              </a:rPr>
              <a:t>-липопротеиды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ru-RU" altLang="ru-RU" dirty="0" smtClean="0">
                <a:cs typeface="Arial" panose="020B0604020202020204" pitchFamily="34" charset="0"/>
              </a:rPr>
              <a:t>глюкоза</a:t>
            </a:r>
            <a:endParaRPr lang="el-GR" altLang="ru-RU" dirty="0" smtClean="0">
              <a:cs typeface="Arial" panose="020B0604020202020204" pitchFamily="34" charset="0"/>
            </a:endParaRPr>
          </a:p>
        </p:txBody>
      </p:sp>
      <p:pic>
        <p:nvPicPr>
          <p:cNvPr id="5" name="Picture 6" descr="Laboratory technician injecting liquid into a microtiter plate Ð¤Ð¾ÑÐ¾ ÑÐ¾ ÑÑÐ¾ÐºÐ° - 126799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241" y="206339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4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32164" y="432692"/>
            <a:ext cx="6227618" cy="115196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F7153B"/>
                </a:solidFill>
              </a:rPr>
              <a:t>Инструментальные исследования</a:t>
            </a:r>
            <a:r>
              <a:rPr lang="ru-RU" altLang="ru-RU" sz="4000" b="1" dirty="0">
                <a:solidFill>
                  <a:srgbClr val="F7153B"/>
                </a:solidFill>
              </a:rPr>
              <a:t>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3316" y="2215796"/>
            <a:ext cx="5164967" cy="1589371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/>
              <a:t>кардиоритмография;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/>
              <a:t>дисперсионное картирование ЭКГ;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altLang="ru-RU" sz="2800" dirty="0"/>
              <a:t>электроэнцефалография; </a:t>
            </a:r>
          </a:p>
        </p:txBody>
      </p:sp>
      <p:pic>
        <p:nvPicPr>
          <p:cNvPr id="7170" name="Picture 2" descr="Computer electroencephalograph. Close up of professional medical equipment being used for doing electroencephalogram Ð¤Ð¾ÑÐ¾ ÑÐ¾ ÑÑÐ¾ÐºÐ° - 9511218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591" y="3264839"/>
            <a:ext cx="2169680" cy="144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llyslide.com/thumbs_2/6580bc045c30b58b0ed05927d13da7d5/img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46" y="2340487"/>
            <a:ext cx="2948801" cy="221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octor-cardiologist.ru/wp-content/uploads/2015/02/shutterstock_6175324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847" y="522988"/>
            <a:ext cx="2421169" cy="16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7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69687" y="337458"/>
            <a:ext cx="8806542" cy="93979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2800" dirty="0">
                <a:solidFill>
                  <a:srgbClr val="35E33D"/>
                </a:solidFill>
              </a:rPr>
              <a:t>Методики проведения процедур ФАГТ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526367"/>
            <a:ext cx="10396883" cy="3311189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</a:pPr>
            <a:r>
              <a:rPr lang="ru-RU" altLang="ru-RU" sz="2400" dirty="0">
                <a:ea typeface="SimSun-ExtB" panose="02010609060101010101" pitchFamily="49" charset="-122"/>
              </a:rPr>
              <a:t>ЭУФОК и ЭОК СС проводилось на аппаратах «Надежда» и «Изольда». Применялся коротковолновый спектр облучения с длиной волны 200-280 нм.  При  ЭОК СС вместо классической лампы использовали лампу ДРБ-8 со специальным люминофором, дающим синий спектр излучения.  Энергетическая экспозиция была равна 140 Дж/м². Процедуры проводились </a:t>
            </a:r>
            <a:r>
              <a:rPr lang="ru-RU" altLang="ru-RU" sz="2400" dirty="0" smtClean="0">
                <a:ea typeface="SimSun-ExtB" panose="02010609060101010101" pitchFamily="49" charset="-122"/>
              </a:rPr>
              <a:t>струйно, </a:t>
            </a:r>
            <a:r>
              <a:rPr lang="ru-RU" altLang="ru-RU" sz="2400" dirty="0">
                <a:ea typeface="SimSun-ExtB" panose="02010609060101010101" pitchFamily="49" charset="-122"/>
              </a:rPr>
              <a:t>в качестве резервуара использовался одноразовый шприц Жане емкостью 150 мл. Количество крови 1 мл на 1 кг веса больного. </a:t>
            </a:r>
          </a:p>
        </p:txBody>
      </p:sp>
    </p:spTree>
    <p:extLst>
      <p:ext uri="{BB962C8B-B14F-4D97-AF65-F5344CB8AC3E}">
        <p14:creationId xmlns:p14="http://schemas.microsoft.com/office/powerpoint/2010/main" val="155938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665" y="1302327"/>
            <a:ext cx="6525407" cy="409055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1844" y="339436"/>
            <a:ext cx="9143047" cy="6165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Процедура экстракорпорального облучения крови на аппарате «Надежда»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878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>
                <a:solidFill>
                  <a:srgbClr val="35E33D"/>
                </a:solidFill>
              </a:rPr>
              <a:t>Методики проведения процедур ФАГТ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Процедуры ВУФОК проводились на аппарате ОВК использовался второй режим (длинноволновый ультрафиолет в сочетании с видимым светом - 300-600 нм). Для получения стабильного клинического эффекта облучалось 20% объема циркулирующей крови. </a:t>
            </a:r>
          </a:p>
        </p:txBody>
      </p:sp>
    </p:spTree>
    <p:extLst>
      <p:ext uri="{BB962C8B-B14F-4D97-AF65-F5344CB8AC3E}">
        <p14:creationId xmlns:p14="http://schemas.microsoft.com/office/powerpoint/2010/main" val="131147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Рабочий стол\фото для стенд. доклада\DSC_6171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3" y="1082103"/>
            <a:ext cx="6678397" cy="442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41417" y="146921"/>
            <a:ext cx="7107383" cy="7689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Процедура внутрисосудистого облучения крови на аппарате ОВК-3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16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6727" y="381000"/>
            <a:ext cx="8229600" cy="679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dirty="0">
                <a:solidFill>
                  <a:srgbClr val="F7153B"/>
                </a:solidFill>
              </a:rPr>
              <a:t>Актуальность проблемы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0" y="908050"/>
            <a:ext cx="9013371" cy="4549321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В настоящее время при лечении различных заболеваний успешно </a:t>
            </a:r>
            <a:r>
              <a:rPr lang="ru-RU" altLang="ru-RU" sz="2400" dirty="0" smtClean="0"/>
              <a:t>используется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 smtClean="0"/>
              <a:t> </a:t>
            </a:r>
            <a:r>
              <a:rPr lang="ru-RU" altLang="ru-RU" sz="2400" b="1" dirty="0">
                <a:solidFill>
                  <a:srgbClr val="002060"/>
                </a:solidFill>
              </a:rPr>
              <a:t>немедикаментозный метод – </a:t>
            </a:r>
            <a:r>
              <a:rPr lang="ru-RU" altLang="ru-RU" sz="2400" dirty="0" err="1">
                <a:solidFill>
                  <a:srgbClr val="FF0000"/>
                </a:solidFill>
              </a:rPr>
              <a:t>фотоаутогемотерапия</a:t>
            </a:r>
            <a:r>
              <a:rPr lang="ru-RU" altLang="ru-RU" sz="2400" dirty="0">
                <a:solidFill>
                  <a:srgbClr val="FF0000"/>
                </a:solidFill>
              </a:rPr>
              <a:t> (ФАГТ),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400" dirty="0" smtClean="0"/>
              <a:t>основным </a:t>
            </a:r>
            <a:r>
              <a:rPr lang="ru-RU" altLang="ru-RU" sz="2400" dirty="0"/>
              <a:t>принципом которой является проведение коротких курсов ФАГТ, способствующих получению стойкого терапевтического эффекта на длительное время.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35736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916" y="940751"/>
            <a:ext cx="686525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 острой алкогольной интоксикации было исследовано  </a:t>
            </a:r>
            <a:r>
              <a:rPr lang="ru-RU" sz="2000" dirty="0" smtClean="0">
                <a:solidFill>
                  <a:srgbClr val="00B0F0"/>
                </a:solidFill>
              </a:rPr>
              <a:t>33 больных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11 больных получали </a:t>
            </a:r>
            <a:r>
              <a:rPr lang="ru-RU" sz="2000" dirty="0" smtClean="0">
                <a:solidFill>
                  <a:srgbClr val="00B050"/>
                </a:solidFill>
              </a:rPr>
              <a:t>ЭУФОК</a:t>
            </a:r>
          </a:p>
          <a:p>
            <a:r>
              <a:rPr lang="ru-RU" sz="2000" dirty="0" smtClean="0"/>
              <a:t>11 больных получали </a:t>
            </a:r>
            <a:r>
              <a:rPr lang="ru-RU" sz="2000" dirty="0" smtClean="0">
                <a:solidFill>
                  <a:srgbClr val="0070C0"/>
                </a:solidFill>
              </a:rPr>
              <a:t>ВУФОК</a:t>
            </a:r>
          </a:p>
          <a:p>
            <a:r>
              <a:rPr lang="ru-RU" sz="2000" dirty="0" smtClean="0"/>
              <a:t>11 больных получали </a:t>
            </a:r>
            <a:r>
              <a:rPr lang="ru-RU" sz="2000" dirty="0" smtClean="0">
                <a:solidFill>
                  <a:srgbClr val="C00000"/>
                </a:solidFill>
              </a:rPr>
              <a:t>медикаментозную терапию </a:t>
            </a:r>
            <a:r>
              <a:rPr lang="ru-RU" sz="2000" dirty="0" smtClean="0"/>
              <a:t>(унитиол, витамин В-6).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8372" y="366486"/>
            <a:ext cx="7297056" cy="780144"/>
          </a:xfrm>
        </p:spPr>
        <p:txBody>
          <a:bodyPr>
            <a:normAutofit/>
          </a:bodyPr>
          <a:lstStyle/>
          <a:p>
            <a:r>
              <a:rPr lang="ru-RU" altLang="ru-RU" sz="2800" dirty="0" smtClean="0">
                <a:solidFill>
                  <a:srgbClr val="F7153B"/>
                </a:solidFill>
              </a:rPr>
              <a:t>ФАГТ при острой алкогольной интоксикации</a:t>
            </a:r>
            <a:endParaRPr lang="ru-RU" sz="2800" dirty="0"/>
          </a:p>
        </p:txBody>
      </p:sp>
      <p:pic>
        <p:nvPicPr>
          <p:cNvPr id="4" name="Picture 2" descr="Drunk teenager on the floor in a dark and sad place and an alcohol bottle in the foreground Ð¤Ð¾ÑÐ¾ ÑÐ¾ ÑÑÐ¾ÐºÐ° - 620214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1" y="972458"/>
            <a:ext cx="3197268" cy="200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9316" y="3178628"/>
            <a:ext cx="1023257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ru-RU" altLang="ru-RU" i="1" dirty="0" smtClean="0">
                <a:cs typeface="Microsoft Tai Le" panose="020B0502040204020203" pitchFamily="34" charset="0"/>
              </a:rPr>
              <a:t>Целью исследования было выяснить динамику изменений миокарда методом дисперсионного картирования ЭКГ (ДК ЭКГ) на  аппарате Кардиовизор 6с в ходе ФАГТ  у больных алкоголизмом находящихся в состоянии простого алкогольного опьянения. Анализировались показатели «Миокард» и «РИТМ». Исследование проводилось до процедуры и через 40-60 минут после проведения процедуры</a:t>
            </a:r>
            <a:r>
              <a:rPr lang="ru-RU" altLang="ru-RU" dirty="0" smtClean="0">
                <a:cs typeface="Microsoft Tai Le" panose="020B0502040204020203" pitchFamily="34" charset="0"/>
              </a:rPr>
              <a:t>. </a:t>
            </a:r>
            <a:endParaRPr lang="ru-RU" altLang="ru-RU" dirty="0">
              <a:cs typeface="Microsoft Tai Le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Rectangle 4"/>
          <p:cNvSpPr>
            <a:spLocks noGrp="1" noChangeArrowheads="1"/>
          </p:cNvSpPr>
          <p:nvPr>
            <p:ph type="title"/>
          </p:nvPr>
        </p:nvSpPr>
        <p:spPr>
          <a:xfrm>
            <a:off x="672549" y="381000"/>
            <a:ext cx="10396882" cy="917713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ФАГТ при острой алкогольной интоксикации</a:t>
            </a:r>
            <a:r>
              <a:rPr lang="ru-RU" sz="3600" b="1" dirty="0">
                <a:solidFill>
                  <a:srgbClr val="F7153B"/>
                </a:solidFill>
              </a:rPr>
              <a:t/>
            </a:r>
            <a:br>
              <a:rPr lang="ru-RU" sz="3600" b="1" dirty="0">
                <a:solidFill>
                  <a:srgbClr val="F7153B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Динамика показателя «миокард» в ходе лечения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*- </a:t>
            </a:r>
            <a:r>
              <a:rPr lang="ru-RU" sz="1400" dirty="0" err="1">
                <a:solidFill>
                  <a:schemeClr val="tx1"/>
                </a:solidFill>
              </a:rPr>
              <a:t>р</a:t>
            </a:r>
            <a:r>
              <a:rPr lang="ru-RU" sz="1400" dirty="0">
                <a:solidFill>
                  <a:schemeClr val="tx1"/>
                </a:solidFill>
              </a:rPr>
              <a:t>&lt;0,05 – достоверно: различия до и после лечения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637669" y="1457740"/>
          <a:ext cx="9420731" cy="402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Диаграмма" r:id="rId4" imgW="5305296" imgH="2600370" progId="">
                  <p:embed/>
                </p:oleObj>
              </mc:Choice>
              <mc:Fallback>
                <p:oleObj name="Диаграмма" r:id="rId4" imgW="5305296" imgH="260037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669" y="1457740"/>
                        <a:ext cx="9420731" cy="4029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1" y="685801"/>
            <a:ext cx="8458199" cy="1023730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C00000"/>
                </a:solidFill>
              </a:rPr>
              <a:t>ФАГТ при острой алкогольной интоксикации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Динамика показателя «ритм» в ходе лечения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*- </a:t>
            </a:r>
            <a:r>
              <a:rPr lang="ru-RU" sz="1400" dirty="0" err="1">
                <a:solidFill>
                  <a:schemeClr val="tx1"/>
                </a:solidFill>
              </a:rPr>
              <a:t>р</a:t>
            </a:r>
            <a:r>
              <a:rPr lang="ru-RU" sz="1400" dirty="0">
                <a:solidFill>
                  <a:schemeClr val="tx1"/>
                </a:solidFill>
              </a:rPr>
              <a:t>&lt;0,05 – достоверно: различия до и после лечения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887895" y="1694204"/>
          <a:ext cx="9266308" cy="387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Диаграмма" r:id="rId4" imgW="5305296" imgH="2600370" progId="">
                  <p:embed/>
                </p:oleObj>
              </mc:Choice>
              <mc:Fallback>
                <p:oleObj name="Диаграмма" r:id="rId4" imgW="5305296" imgH="2600370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95" y="1694204"/>
                        <a:ext cx="9266308" cy="387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9026"/>
            <a:ext cx="9581322" cy="39211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ДК ЭКГ  </a:t>
            </a:r>
            <a:r>
              <a:rPr lang="ru-RU" sz="2000" b="1" dirty="0" smtClean="0">
                <a:solidFill>
                  <a:schemeClr val="tx1"/>
                </a:solidFill>
              </a:rPr>
              <a:t>при острой алкогольной интоксикации</a:t>
            </a:r>
          </a:p>
        </p:txBody>
      </p:sp>
      <p:pic>
        <p:nvPicPr>
          <p:cNvPr id="35843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4928" y="845127"/>
            <a:ext cx="8449290" cy="4492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9344" y="381000"/>
            <a:ext cx="7732485" cy="7656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ФАГТ при острой алкогольной интоксикации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61143"/>
            <a:ext cx="7898296" cy="392769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 Таким образом, как показали проведенные исследования, у больных с острой алкогольной интоксикацией ФАГТ способствует  улучшению состояния вегетативного и гуморального гомеостаза, приводит к  уменьшению нарушений электрофизиологических свойств миокарда, что в целом  снижает риск развития острой коронарной патологии.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8619" y="1178133"/>
            <a:ext cx="233203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43858" y="381001"/>
            <a:ext cx="6106885" cy="60597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ФАГТ при ААС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715" y="1146629"/>
            <a:ext cx="7721599" cy="425268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None/>
            </a:pPr>
            <a:r>
              <a:rPr lang="ru-RU" sz="2400" dirty="0" smtClean="0"/>
              <a:t>    Было исследовано </a:t>
            </a:r>
            <a:r>
              <a:rPr lang="ru-RU" sz="2400" dirty="0" smtClean="0">
                <a:solidFill>
                  <a:srgbClr val="00B0F0"/>
                </a:solidFill>
              </a:rPr>
              <a:t>482 больных </a:t>
            </a:r>
            <a:r>
              <a:rPr lang="ru-RU" sz="2400" dirty="0" smtClean="0"/>
              <a:t>находящихся в состоянии ААС легкой и средней степени тяжести.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Из них лечение методом </a:t>
            </a:r>
            <a:r>
              <a:rPr lang="ru-RU" sz="2400" dirty="0" smtClean="0">
                <a:solidFill>
                  <a:srgbClr val="FF0000"/>
                </a:solidFill>
              </a:rPr>
              <a:t>ФАГТ получили 317 </a:t>
            </a:r>
            <a:r>
              <a:rPr lang="ru-RU" sz="2400" dirty="0" smtClean="0"/>
              <a:t>(65,7%) больных,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400" dirty="0" smtClean="0"/>
              <a:t>группа сравнения – </a:t>
            </a:r>
            <a:r>
              <a:rPr lang="ru-RU" sz="2400" dirty="0" smtClean="0">
                <a:solidFill>
                  <a:srgbClr val="00B050"/>
                </a:solidFill>
              </a:rPr>
              <a:t>165 больных получавших медикаментозную терапию</a:t>
            </a:r>
            <a:r>
              <a:rPr lang="ru-RU" sz="2400" dirty="0" smtClean="0"/>
              <a:t>. </a:t>
            </a:r>
          </a:p>
          <a:p>
            <a:pPr eaLnBrk="1" hangingPunct="1">
              <a:buNone/>
            </a:pPr>
            <a:r>
              <a:rPr lang="ru-RU" sz="2400" i="1" dirty="0" smtClean="0"/>
              <a:t>Из методик ФАГТ применяли –</a:t>
            </a:r>
          </a:p>
          <a:p>
            <a:pPr eaLnBrk="1" hangingPunct="1">
              <a:buNone/>
            </a:pPr>
            <a:r>
              <a:rPr lang="ru-RU" sz="2400" i="1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ЭУФОК (120 </a:t>
            </a:r>
            <a:r>
              <a:rPr lang="ru-RU" sz="2400" i="1" dirty="0" smtClean="0"/>
              <a:t>больных – 37,9%); 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ВУФОК (72 </a:t>
            </a:r>
            <a:r>
              <a:rPr lang="ru-RU" sz="2400" i="1" dirty="0" smtClean="0"/>
              <a:t>больных – 22,7%) и </a:t>
            </a:r>
          </a:p>
          <a:p>
            <a:pPr eaLnBrk="1" hangingPunct="1">
              <a:buNone/>
            </a:pPr>
            <a:r>
              <a:rPr lang="ru-RU" sz="2400" i="1" dirty="0" smtClean="0">
                <a:solidFill>
                  <a:srgbClr val="0070C0"/>
                </a:solidFill>
              </a:rPr>
              <a:t>ЭОК СС (125 </a:t>
            </a:r>
            <a:r>
              <a:rPr lang="ru-RU" sz="2400" i="1" dirty="0" smtClean="0"/>
              <a:t>больных – 39,4%). 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4" y="252475"/>
            <a:ext cx="3648814" cy="243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685801"/>
            <a:ext cx="4263570" cy="8527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ФАГТ при ААС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7714" y="1426029"/>
            <a:ext cx="7939315" cy="397328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Степень тяжести  ААС снизилась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в целом при применении 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При  ЭУФОК в 8,9 раза, 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при ЭОК СС в 14,4 раза,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при ВУФОК в 7 раз. В контрольной в 2,5 раза.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086" y="360462"/>
            <a:ext cx="3009742" cy="511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>
          <a:xfrm>
            <a:off x="540658" y="351972"/>
            <a:ext cx="8632371" cy="1026886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Динамика ААС при различных видах ФАГТ (в баллах)</a:t>
            </a:r>
            <a:r>
              <a:rPr lang="ru-RU" sz="3200" dirty="0">
                <a:solidFill>
                  <a:srgbClr val="F9F913"/>
                </a:solidFill>
              </a:rPr>
              <a:t/>
            </a:r>
            <a:br>
              <a:rPr lang="ru-RU" sz="3200" dirty="0">
                <a:solidFill>
                  <a:srgbClr val="F9F913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*- </a:t>
            </a:r>
            <a:r>
              <a:rPr lang="ru-RU" sz="1400" dirty="0" err="1">
                <a:solidFill>
                  <a:schemeClr val="tx1"/>
                </a:solidFill>
              </a:rPr>
              <a:t>р</a:t>
            </a:r>
            <a:r>
              <a:rPr lang="ru-RU" sz="1400" dirty="0">
                <a:solidFill>
                  <a:schemeClr val="tx1"/>
                </a:solidFill>
              </a:rPr>
              <a:t>&lt;0,05 – достоверно: различия до и после лечения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286658" y="1303565"/>
          <a:ext cx="9612085" cy="4180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7" name="Диаграмма" r:id="rId4" imgW="5305296" imgH="3076471" progId="">
                  <p:embed/>
                </p:oleObj>
              </mc:Choice>
              <mc:Fallback>
                <p:oleObj name="Диаграмма" r:id="rId4" imgW="5305296" imgH="3076471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658" y="1303565"/>
                        <a:ext cx="9612085" cy="4180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ФАГТ при ААС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10813774" cy="32368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Важно, что наряду с положительной динамикой  сомато-вегетативных  и клинико-психологических проявлений были получены положительные результаты при исследовании некоторых биохимических показателей (билирубину, АСТ, холестерину, b-липопротеидам, ГГТ), данных инструментальных методов исследования: кардиоритмографии</a:t>
            </a:r>
            <a:r>
              <a:rPr lang="ru-RU" sz="2400" dirty="0" smtClean="0"/>
              <a:t>, электроэнцефалографии</a:t>
            </a:r>
            <a:r>
              <a:rPr lang="ru-RU" sz="24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Grp="1" noChangeArrowheads="1"/>
          </p:cNvSpPr>
          <p:nvPr>
            <p:ph type="title"/>
          </p:nvPr>
        </p:nvSpPr>
        <p:spPr>
          <a:xfrm>
            <a:off x="672549" y="248478"/>
            <a:ext cx="10396882" cy="115196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700" dirty="0">
                <a:solidFill>
                  <a:srgbClr val="C00000"/>
                </a:solidFill>
              </a:rPr>
              <a:t>Динамика уровня билирубина при ЭУФОК у больных с ААС</a:t>
            </a:r>
            <a:r>
              <a:rPr lang="ru-RU" sz="2700" b="1" dirty="0">
                <a:solidFill>
                  <a:srgbClr val="C00000"/>
                </a:solidFill>
              </a:rPr>
              <a:t>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chemeClr val="tx1"/>
                </a:solidFill>
              </a:rPr>
              <a:t>*- </a:t>
            </a:r>
            <a:r>
              <a:rPr lang="ru-RU" sz="1400" b="1" dirty="0" err="1">
                <a:solidFill>
                  <a:schemeClr val="tx1"/>
                </a:solidFill>
              </a:rPr>
              <a:t>р</a:t>
            </a:r>
            <a:r>
              <a:rPr lang="ru-RU" sz="1400" b="1" dirty="0">
                <a:solidFill>
                  <a:schemeClr val="tx1"/>
                </a:solidFill>
              </a:rPr>
              <a:t>&lt;0,05 – достоверно: различия до и после лечения</a:t>
            </a:r>
          </a:p>
        </p:txBody>
      </p:sp>
      <p:graphicFrame>
        <p:nvGraphicFramePr>
          <p:cNvPr id="4098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34434" y="1577976"/>
          <a:ext cx="9366157" cy="395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Диаграмма" r:id="rId4" imgW="6277067" imgH="3533773" progId="">
                  <p:embed/>
                </p:oleObj>
              </mc:Choice>
              <mc:Fallback>
                <p:oleObj name="Диаграмма" r:id="rId4" imgW="6277067" imgH="3533773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4" y="1577976"/>
                        <a:ext cx="9366157" cy="3954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962891"/>
          </a:xfrm>
        </p:spPr>
        <p:txBody>
          <a:bodyPr/>
          <a:lstStyle/>
          <a:p>
            <a:r>
              <a:rPr lang="ru-RU" altLang="ru-RU" b="1" dirty="0">
                <a:solidFill>
                  <a:srgbClr val="FF0000"/>
                </a:solidFill>
              </a:rPr>
              <a:t>Цель исследования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2202874"/>
            <a:ext cx="6345301" cy="2868660"/>
          </a:xfrm>
        </p:spPr>
        <p:txBody>
          <a:bodyPr/>
          <a:lstStyle/>
          <a:p>
            <a:r>
              <a:rPr lang="ru-RU" altLang="ru-RU" sz="2400" dirty="0"/>
              <a:t>Изучить клиническую эффективность, патогенетические механизмы действия фотоаутогемотерапии при лечении патологического влечения к алкоголю и соматической патологии, </a:t>
            </a:r>
            <a:r>
              <a:rPr lang="ru-RU" altLang="ru-RU" sz="2400" dirty="0" smtClean="0"/>
              <a:t>резвившейся </a:t>
            </a:r>
            <a:r>
              <a:rPr lang="ru-RU" altLang="ru-RU" sz="2400" dirty="0"/>
              <a:t>вследствие злоупотребления алкоголем.</a:t>
            </a:r>
          </a:p>
          <a:p>
            <a:endParaRPr lang="ru-RU" dirty="0"/>
          </a:p>
        </p:txBody>
      </p:sp>
      <p:pic>
        <p:nvPicPr>
          <p:cNvPr id="5" name="Picture 4" descr="ÐÑÑÐ½ÑÐ¹ ÑÐµÐ»Ð¾Ð²ÐµÐº â ÑÑÐ¾ÐºÐ¾Ð²Ð¾Ðµ ÑÐ¾ÑÐ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8" r="26348"/>
          <a:stretch>
            <a:fillRect/>
          </a:stretch>
        </p:blipFill>
        <p:spPr bwMode="auto">
          <a:xfrm>
            <a:off x="7579344" y="346364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182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1" y="449944"/>
            <a:ext cx="10396882" cy="7692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dirty="0">
                <a:solidFill>
                  <a:srgbClr val="C00000"/>
                </a:solidFill>
              </a:rPr>
              <a:t>Динамика ГГТ при ЭОК СС у больных с ААС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>
                <a:solidFill>
                  <a:schemeClr val="tx1"/>
                </a:solidFill>
              </a:rPr>
              <a:t>*- </a:t>
            </a:r>
            <a:r>
              <a:rPr lang="ru-RU" sz="1400" dirty="0" err="1">
                <a:solidFill>
                  <a:schemeClr val="tx1"/>
                </a:solidFill>
              </a:rPr>
              <a:t>р</a:t>
            </a:r>
            <a:r>
              <a:rPr lang="ru-RU" sz="1400" dirty="0">
                <a:solidFill>
                  <a:schemeClr val="tx1"/>
                </a:solidFill>
              </a:rPr>
              <a:t>&lt;0,05 – достоверно: различия до и после лечения</a:t>
            </a:r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590826" y="1444487"/>
          <a:ext cx="9600096" cy="4123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5" name="Диаграмма" r:id="rId4" imgW="6277067" imgH="3533773" progId="">
                  <p:embed/>
                </p:oleObj>
              </mc:Choice>
              <mc:Fallback>
                <p:oleObj name="Диаграмма" r:id="rId4" imgW="6277067" imgH="3533773" progId="">
                  <p:embed/>
                  <p:pic>
                    <p:nvPicPr>
                      <p:cNvPr id="0" name="Picture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26" y="1444487"/>
                        <a:ext cx="9600096" cy="4123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887" y="366486"/>
            <a:ext cx="3726542" cy="86722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ФАГТ при ААС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3200" y="1219199"/>
            <a:ext cx="6908800" cy="428171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Анализ </a:t>
            </a:r>
            <a:r>
              <a:rPr lang="ru-RU" sz="2400" i="1" dirty="0" smtClean="0">
                <a:solidFill>
                  <a:srgbClr val="FF0000"/>
                </a:solidFill>
              </a:rPr>
              <a:t>кардиоритмографии</a:t>
            </a:r>
            <a:r>
              <a:rPr lang="ru-RU" sz="2400" dirty="0" smtClean="0"/>
              <a:t>  показал, что характер сдвигов ряда показателей статистического анализа сердечного ритма   </a:t>
            </a:r>
            <a:r>
              <a:rPr lang="ru-RU" sz="2400" i="1" dirty="0" smtClean="0">
                <a:solidFill>
                  <a:srgbClr val="FF0000"/>
                </a:solidFill>
              </a:rPr>
              <a:t>имел положительную динамику   </a:t>
            </a:r>
            <a:r>
              <a:rPr lang="ru-RU" sz="2400" dirty="0" smtClean="0"/>
              <a:t>в плане уменьшения количества больных имевших до лечения  ригидный ритм (риск внезапной смерти).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/>
              <a:t>Полученная  </a:t>
            </a:r>
            <a:r>
              <a:rPr lang="ru-RU" sz="2400" i="1" dirty="0" smtClean="0">
                <a:solidFill>
                  <a:srgbClr val="00B050"/>
                </a:solidFill>
              </a:rPr>
              <a:t>динамика ЭЭГ   </a:t>
            </a:r>
            <a:r>
              <a:rPr lang="ru-RU" sz="2400" dirty="0" smtClean="0"/>
              <a:t>проявлялась </a:t>
            </a:r>
            <a:r>
              <a:rPr lang="ru-RU" sz="2400" i="1" dirty="0" smtClean="0">
                <a:solidFill>
                  <a:srgbClr val="00B050"/>
                </a:solidFill>
              </a:rPr>
              <a:t>синхронизацией ЭЭГ,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0B050"/>
                </a:solidFill>
              </a:rPr>
              <a:t>уменьшением </a:t>
            </a:r>
            <a:r>
              <a:rPr lang="ru-RU" sz="2400" dirty="0" smtClean="0"/>
              <a:t> представленности </a:t>
            </a:r>
            <a:r>
              <a:rPr lang="ru-RU" sz="2400" i="1" dirty="0" smtClean="0">
                <a:solidFill>
                  <a:srgbClr val="00B050"/>
                </a:solidFill>
              </a:rPr>
              <a:t>пароксизмальной</a:t>
            </a:r>
            <a:r>
              <a:rPr lang="ru-RU" sz="2400" dirty="0" smtClean="0"/>
              <a:t> медленноволновой  </a:t>
            </a:r>
            <a:r>
              <a:rPr lang="ru-RU" sz="2400" i="1" dirty="0" smtClean="0">
                <a:solidFill>
                  <a:srgbClr val="00B050"/>
                </a:solidFill>
              </a:rPr>
              <a:t>активности</a:t>
            </a:r>
            <a:r>
              <a:rPr lang="ru-RU" sz="2400" dirty="0" smtClean="0"/>
              <a:t>, что коррелировало с улучшением эмоционально-волевых и вегетативных функций.</a:t>
            </a:r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657" y="191240"/>
            <a:ext cx="4267881" cy="274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5829" y="3077028"/>
            <a:ext cx="4005942" cy="24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88887" y="337458"/>
            <a:ext cx="5700485" cy="7220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>ФАГТ при ПАС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088571"/>
            <a:ext cx="10755086" cy="438331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Проводилось исследование </a:t>
            </a:r>
            <a:r>
              <a:rPr lang="ru-RU" sz="2400" i="1" dirty="0" smtClean="0">
                <a:solidFill>
                  <a:srgbClr val="FF0000"/>
                </a:solidFill>
              </a:rPr>
              <a:t>60 больных  </a:t>
            </a:r>
            <a:r>
              <a:rPr lang="ru-RU" sz="2400" dirty="0" smtClean="0"/>
              <a:t>находящихся </a:t>
            </a:r>
            <a:r>
              <a:rPr lang="ru-RU" sz="2400" i="1" dirty="0" smtClean="0">
                <a:solidFill>
                  <a:srgbClr val="FF0000"/>
                </a:solidFill>
              </a:rPr>
              <a:t>в постабстинентном состоянии</a:t>
            </a:r>
            <a:r>
              <a:rPr lang="ru-RU" sz="2400" dirty="0" smtClean="0"/>
              <a:t>.  Этим больным назначалась комплексная терапия, включавшая в себя медикаментозную терапию и две методики ФАГТ. </a:t>
            </a:r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Курс лечения первоначально состоял из 5 процедур. </a:t>
            </a:r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Первые </a:t>
            </a:r>
            <a:r>
              <a:rPr lang="ru-RU" sz="2400" dirty="0" smtClean="0">
                <a:solidFill>
                  <a:srgbClr val="C00000"/>
                </a:solidFill>
              </a:rPr>
              <a:t>два дня </a:t>
            </a:r>
            <a:r>
              <a:rPr lang="ru-RU" sz="2400" dirty="0" smtClean="0"/>
              <a:t>больные получали </a:t>
            </a:r>
            <a:r>
              <a:rPr lang="ru-RU" sz="2400" dirty="0" smtClean="0">
                <a:solidFill>
                  <a:srgbClr val="C00000"/>
                </a:solidFill>
              </a:rPr>
              <a:t>процедуры ВУФОК</a:t>
            </a:r>
            <a:r>
              <a:rPr lang="ru-RU" sz="2400" dirty="0" smtClean="0"/>
              <a:t>, </a:t>
            </a:r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затем в течение </a:t>
            </a:r>
            <a:r>
              <a:rPr lang="ru-RU" sz="2400" dirty="0" smtClean="0">
                <a:solidFill>
                  <a:srgbClr val="00B0F0"/>
                </a:solidFill>
              </a:rPr>
              <a:t>трех дней ЭОК СС</a:t>
            </a:r>
            <a:r>
              <a:rPr lang="ru-RU" sz="2400" dirty="0" smtClean="0"/>
              <a:t>. </a:t>
            </a:r>
          </a:p>
          <a:p>
            <a:pPr marL="0" eaLnBrk="1" hangingPunct="1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 smtClean="0"/>
              <a:t>В дальнейшем через месяц и в последующем через два месяца по одной процедуре ЭОК СС.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47059" y="308430"/>
            <a:ext cx="4292598" cy="10559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7153B"/>
                </a:solidFill>
              </a:rPr>
              <a:t>ФАГТ при ПАС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8686" y="1542143"/>
            <a:ext cx="6400800" cy="2928257"/>
          </a:xfrm>
        </p:spPr>
        <p:txBody>
          <a:bodyPr/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dirty="0" smtClean="0"/>
              <a:t>В качестве индикатора проводимой терапии рассматривалось  состояние миокарда, а для контроля динамики  изменений использовался </a:t>
            </a:r>
            <a:r>
              <a:rPr lang="ru-RU" altLang="ru-RU" i="1" dirty="0" smtClean="0">
                <a:solidFill>
                  <a:srgbClr val="0070C0"/>
                </a:solidFill>
              </a:rPr>
              <a:t>метод дисперсионного картирования </a:t>
            </a:r>
            <a:r>
              <a:rPr lang="ru-RU" altLang="ru-RU" i="1" dirty="0" smtClean="0">
                <a:solidFill>
                  <a:srgbClr val="0070C0"/>
                </a:solidFill>
              </a:rPr>
              <a:t>ЭКГ  </a:t>
            </a:r>
            <a:r>
              <a:rPr lang="ru-RU" altLang="ru-RU" dirty="0" smtClean="0"/>
              <a:t>(ДК ЭКГ)</a:t>
            </a:r>
            <a:r>
              <a:rPr lang="ru-RU" altLang="ru-RU" b="1" dirty="0" smtClean="0"/>
              <a:t>.</a:t>
            </a:r>
            <a:endParaRPr lang="ru-RU" altLang="ru-RU" dirty="0" smtClean="0"/>
          </a:p>
        </p:txBody>
      </p:sp>
      <p:pic>
        <p:nvPicPr>
          <p:cNvPr id="4" name="Picture 4" descr="https://allyslide.com/thumbs_2/6580bc045c30b58b0ed05927d13da7d5/img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06" y="772942"/>
            <a:ext cx="5452458" cy="408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0274" y="275198"/>
            <a:ext cx="10396882" cy="10020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dirty="0" smtClean="0">
                <a:solidFill>
                  <a:srgbClr val="F7153B"/>
                </a:solidFill>
              </a:rPr>
              <a:t>                                            ФАГТ </a:t>
            </a:r>
            <a:r>
              <a:rPr lang="ru-RU" sz="3100" dirty="0">
                <a:solidFill>
                  <a:srgbClr val="F7153B"/>
                </a:solidFill>
              </a:rPr>
              <a:t>при ПАС</a:t>
            </a:r>
            <a:r>
              <a:rPr lang="ru-RU" sz="4000" dirty="0">
                <a:solidFill>
                  <a:srgbClr val="F7153B"/>
                </a:solidFill>
              </a:rPr>
              <a:t/>
            </a:r>
            <a:br>
              <a:rPr lang="ru-RU" sz="4000" dirty="0">
                <a:solidFill>
                  <a:srgbClr val="F7153B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результаты ДК ЭКГ в основной группе 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*- р&lt;0,05 – достоверно: различия до и после лечения</a:t>
            </a:r>
          </a:p>
        </p:txBody>
      </p:sp>
      <p:graphicFrame>
        <p:nvGraphicFramePr>
          <p:cNvPr id="614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895415"/>
              </p:ext>
            </p:extLst>
          </p:nvPr>
        </p:nvGraphicFramePr>
        <p:xfrm>
          <a:off x="1703389" y="1427163"/>
          <a:ext cx="6849847" cy="408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8" name="Диаграмма" r:id="rId4" imgW="5448419" imgH="2914637" progId="Excel.Sheet.8">
                  <p:embed/>
                </p:oleObj>
              </mc:Choice>
              <mc:Fallback>
                <p:oleObj name="Диаграмма" r:id="rId4" imgW="5448419" imgH="2914637" progId="Excel.Sheet.8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1427163"/>
                        <a:ext cx="6849847" cy="40869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4" name="Rectangle 4"/>
          <p:cNvSpPr>
            <a:spLocks noGrp="1" noChangeArrowheads="1"/>
          </p:cNvSpPr>
          <p:nvPr>
            <p:ph type="title"/>
          </p:nvPr>
        </p:nvSpPr>
        <p:spPr>
          <a:xfrm>
            <a:off x="729343" y="264885"/>
            <a:ext cx="5874657" cy="852715"/>
          </a:xfrm>
        </p:spPr>
        <p:txBody>
          <a:bodyPr/>
          <a:lstStyle/>
          <a:p>
            <a:pPr>
              <a:defRPr/>
            </a:pPr>
            <a:r>
              <a:rPr lang="ru-RU" sz="3200" dirty="0">
                <a:solidFill>
                  <a:srgbClr val="F7153B"/>
                </a:solidFill>
              </a:rPr>
              <a:t>ФАГТ при ПАС</a:t>
            </a:r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результаты ДК ЭКГ в контрольной группе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064545"/>
              </p:ext>
            </p:extLst>
          </p:nvPr>
        </p:nvGraphicFramePr>
        <p:xfrm>
          <a:off x="1460225" y="1175657"/>
          <a:ext cx="8166705" cy="4263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1" name="Диаграмма" r:id="rId4" imgW="5457771" imgH="2171674" progId="Excel.Sheet.8">
                  <p:embed/>
                </p:oleObj>
              </mc:Choice>
              <mc:Fallback>
                <p:oleObj name="Диаграмма" r:id="rId4" imgW="5457771" imgH="2171674" progId="Excel.Sheet.8">
                  <p:embed/>
                  <p:pic>
                    <p:nvPicPr>
                      <p:cNvPr id="0" name="Picture 2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225" y="1175657"/>
                        <a:ext cx="8166705" cy="42634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8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827" y="689425"/>
            <a:ext cx="7460344" cy="5595259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1465942" y="0"/>
            <a:ext cx="788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7153B"/>
                </a:solidFill>
              </a:rPr>
              <a:t>ФАГТ при ПАС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ДК ЭКГ в контрольной группе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9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896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C00000"/>
                </a:solidFill>
              </a:rPr>
              <a:t>ФАГТ при алкогольной зависимости на фоне сопутствующих соматических заболеваний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8691" y="1412876"/>
            <a:ext cx="8573222" cy="3283815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Было исследовано 114 больных с алкогольной зависимостью при наличии сопутствующих соматических заболеваниях. Целесообразность применения была обоснована положительным опытом ФАГТ при различных заболеваниях у соматических больных. </a:t>
            </a:r>
          </a:p>
        </p:txBody>
      </p:sp>
    </p:spTree>
    <p:extLst>
      <p:ext uri="{BB962C8B-B14F-4D97-AF65-F5344CB8AC3E}">
        <p14:creationId xmlns:p14="http://schemas.microsoft.com/office/powerpoint/2010/main" val="22382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259" y="235857"/>
            <a:ext cx="6193970" cy="115196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>
                <a:solidFill>
                  <a:srgbClr val="C00000"/>
                </a:solidFill>
              </a:rPr>
              <a:t>ФАГТ при алкогольной зависимости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у больных с гепатитами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916" y="1393371"/>
            <a:ext cx="6919684" cy="4020458"/>
          </a:xfrm>
        </p:spPr>
        <p:txBody>
          <a:bodyPr>
            <a:normAutofit fontScale="85000" lnSpcReduction="10000"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Применяли </a:t>
            </a:r>
            <a:r>
              <a:rPr lang="ru-RU" altLang="ru-RU" sz="2400" dirty="0">
                <a:solidFill>
                  <a:srgbClr val="F7153B"/>
                </a:solidFill>
              </a:rPr>
              <a:t>ЭУФОК</a:t>
            </a:r>
            <a:r>
              <a:rPr lang="ru-RU" altLang="ru-RU" sz="2400" dirty="0"/>
              <a:t> (30 больных), </a:t>
            </a:r>
            <a:r>
              <a:rPr lang="ru-RU" altLang="ru-RU" sz="2400" dirty="0">
                <a:solidFill>
                  <a:srgbClr val="C00000"/>
                </a:solidFill>
              </a:rPr>
              <a:t>ВУФОК (</a:t>
            </a:r>
            <a:r>
              <a:rPr lang="ru-RU" altLang="ru-RU" sz="2400" dirty="0"/>
              <a:t>17 больных) и </a:t>
            </a:r>
            <a:r>
              <a:rPr lang="ru-RU" altLang="ru-RU" sz="2400" dirty="0">
                <a:solidFill>
                  <a:srgbClr val="0070C0"/>
                </a:solidFill>
              </a:rPr>
              <a:t>ЭОК СС </a:t>
            </a:r>
            <a:r>
              <a:rPr lang="ru-RU" altLang="ru-RU" sz="2400" dirty="0"/>
              <a:t>(14 больных). Полученные результаты показали, что наряду со снижением тяги к алкоголю у пролеченных больных достоверно нормализовались показатели билирубина, АСТ, ГГТ, холестерина и β-липопротеидов, отмечалась положительная динамика при проведении УЗИ, улучшалось соматическое состояние – уменьшение тошноты, тяжести в области печени, слабости, утомляемости.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1030" y="420912"/>
            <a:ext cx="4281034" cy="32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01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293914"/>
            <a:ext cx="7601856" cy="115196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>
                <a:solidFill>
                  <a:srgbClr val="C00000"/>
                </a:solidFill>
              </a:rPr>
              <a:t>ФАГТ при алкогольной зависимости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sz="2400" dirty="0">
                <a:solidFill>
                  <a:srgbClr val="C00000"/>
                </a:solidFill>
              </a:rPr>
              <a:t>у больных с заболеваниями органов дыхания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1422399"/>
            <a:ext cx="7209970" cy="4005943"/>
          </a:xfrm>
        </p:spPr>
        <p:txBody>
          <a:bodyPr>
            <a:normAutofit fontScale="85000" lnSpcReduction="10000"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400" dirty="0"/>
              <a:t>В результате исследования  37 больных </a:t>
            </a:r>
            <a:r>
              <a:rPr lang="ru-RU" altLang="ru-RU" sz="2400" dirty="0" smtClean="0"/>
              <a:t>с  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хроническим </a:t>
            </a:r>
            <a:r>
              <a:rPr lang="ru-RU" altLang="ru-RU" sz="2400" i="1" dirty="0">
                <a:solidFill>
                  <a:srgbClr val="C00000"/>
                </a:solidFill>
              </a:rPr>
              <a:t>бронхитом </a:t>
            </a:r>
            <a:r>
              <a:rPr lang="ru-RU" altLang="ru-RU" sz="2400" i="1" dirty="0" smtClean="0">
                <a:solidFill>
                  <a:srgbClr val="C00000"/>
                </a:solidFill>
              </a:rPr>
              <a:t> </a:t>
            </a:r>
            <a:r>
              <a:rPr lang="ru-RU" altLang="ru-RU" sz="2400" dirty="0" smtClean="0"/>
              <a:t>и </a:t>
            </a:r>
            <a:r>
              <a:rPr lang="ru-RU" altLang="ru-RU" sz="2400" dirty="0"/>
              <a:t>проходивших лечения методом </a:t>
            </a:r>
            <a:r>
              <a:rPr lang="ru-RU" altLang="ru-RU" sz="2400" dirty="0">
                <a:solidFill>
                  <a:srgbClr val="F7153B"/>
                </a:solidFill>
              </a:rPr>
              <a:t>ЭУФОК </a:t>
            </a:r>
            <a:r>
              <a:rPr lang="ru-RU" altLang="ru-RU" sz="2400" dirty="0"/>
              <a:t> было отмечено, что в ходе лечения наряду с уменьшением симптомов патологического влечения к алкоголю у больных  уменьшались проявления бронхита: </a:t>
            </a:r>
            <a:r>
              <a:rPr lang="ru-RU" altLang="ru-RU" sz="2400" dirty="0" smtClean="0"/>
              <a:t> урежение </a:t>
            </a:r>
            <a:r>
              <a:rPr lang="ru-RU" altLang="ru-RU" sz="2400" dirty="0"/>
              <a:t>кашля, уменьшение одышки, хрипов в легких, нормализовались показатели СОЭ и лейкоцитов, улучшались показатели ФВД. В дальнейшем ремиссия алкоголизма и хронического бронхита были взаимосвязаны. 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377" y="406398"/>
            <a:ext cx="3309257" cy="330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14673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6829"/>
            <a:ext cx="4974770" cy="95431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altLang="ru-RU" sz="3200" dirty="0" smtClean="0">
                <a:solidFill>
                  <a:srgbClr val="FF0000"/>
                </a:solidFill>
              </a:rPr>
              <a:t>Механизм действия ФАГТ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7400" y="1161144"/>
            <a:ext cx="10396883" cy="4489214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altLang="ru-RU" sz="2400" dirty="0"/>
              <a:t>Лечебное действие </a:t>
            </a:r>
            <a:r>
              <a:rPr lang="ru-RU" altLang="ru-RU" sz="2400" b="1" dirty="0">
                <a:solidFill>
                  <a:srgbClr val="F7153B"/>
                </a:solidFill>
              </a:rPr>
              <a:t>ФАГТ</a:t>
            </a:r>
            <a:r>
              <a:rPr lang="ru-RU" altLang="ru-RU" sz="2400" dirty="0"/>
              <a:t>  на организм больного обусловлено следующими факторами:                           </a:t>
            </a:r>
            <a:endParaRPr lang="ru-RU" altLang="ru-RU" sz="2400" b="1" i="1" dirty="0"/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70C0"/>
                </a:solidFill>
              </a:rPr>
              <a:t>фотобиологическими процессами на молекулярном и клеточном уровне, возникающими при непосредственном воздействии света на определенный объем крови;                  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dirty="0">
                <a:solidFill>
                  <a:srgbClr val="0070C0"/>
                </a:solidFill>
              </a:rPr>
              <a:t>структурно-функциональными и биохимическими измене­ниями при смешивании (</a:t>
            </a:r>
            <a:r>
              <a:rPr lang="en-US" altLang="ru-RU" sz="2400" dirty="0">
                <a:solidFill>
                  <a:srgbClr val="0070C0"/>
                </a:solidFill>
              </a:rPr>
              <a:t>in vitro</a:t>
            </a:r>
            <a:r>
              <a:rPr lang="ru-RU" altLang="ru-RU" sz="2400" dirty="0">
                <a:solidFill>
                  <a:srgbClr val="0070C0"/>
                </a:solidFill>
              </a:rPr>
              <a:t> и </a:t>
            </a:r>
            <a:r>
              <a:rPr lang="en-US" altLang="ru-RU" sz="2400" dirty="0">
                <a:solidFill>
                  <a:srgbClr val="0070C0"/>
                </a:solidFill>
              </a:rPr>
              <a:t>in vivo</a:t>
            </a:r>
            <a:r>
              <a:rPr lang="ru-RU" altLang="ru-RU" sz="2400" dirty="0">
                <a:solidFill>
                  <a:srgbClr val="0070C0"/>
                </a:solidFill>
              </a:rPr>
              <a:t>) фотомодифицированной крови с необлученной кровью; </a:t>
            </a:r>
            <a:endParaRPr lang="ru-RU" altLang="ru-RU" sz="24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 dirty="0">
                <a:solidFill>
                  <a:srgbClr val="0070C0"/>
                </a:solidFill>
              </a:rPr>
              <a:t>вторичными изменениями в организме больного на системном уровне, регистрируемыми клиническими, лабораторными, функциональными и морфологическими исследованиями после фотомодификации крови.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600" i="1" dirty="0">
                <a:solidFill>
                  <a:srgbClr val="FF0000"/>
                </a:solidFill>
              </a:rPr>
              <a:t>Фотомодифицированная кровь является качественно новой гемотрансфузионной средой с более широким лечебным действием, нежели необлученная кровь</a:t>
            </a:r>
            <a:r>
              <a:rPr lang="ru-RU" altLang="ru-RU" sz="2600" i="1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936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435430"/>
            <a:ext cx="3871685" cy="812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7153B"/>
                </a:solidFill>
              </a:rPr>
              <a:t>Выводы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-609600">
              <a:lnSpc>
                <a:spcPct val="150000"/>
              </a:lnSpc>
              <a:spcBef>
                <a:spcPts val="0"/>
              </a:spcBef>
            </a:pPr>
            <a:r>
              <a:rPr lang="ru-RU" altLang="ru-RU" sz="2400" dirty="0"/>
              <a:t>Систематическое применение ФАГТ согласно разработанным схемам  приводит к снижению патологического влечения к алкоголю и позволяет повысить качество и увеличить длительность ремиссий при алкоголизме за счет соматического благополучия.</a:t>
            </a:r>
          </a:p>
          <a:p>
            <a:pPr marL="0" indent="-609600">
              <a:lnSpc>
                <a:spcPct val="150000"/>
              </a:lnSpc>
              <a:spcBef>
                <a:spcPts val="0"/>
              </a:spcBef>
            </a:pPr>
            <a:r>
              <a:rPr lang="ru-RU" altLang="ru-RU" sz="2400" dirty="0"/>
              <a:t>Многокомпонентное воздействие ФАГТ и отсутствие побочных эффектов ФАГТ имеет предпочтение при наличии сопутствующей алкоголизму соматической патологии.</a:t>
            </a:r>
          </a:p>
          <a:p>
            <a:pPr marL="0" indent="-609600">
              <a:lnSpc>
                <a:spcPct val="150000"/>
              </a:lnSpc>
              <a:spcBef>
                <a:spcPts val="0"/>
              </a:spcBef>
            </a:pP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328581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Уважаемые коллеги!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764" y="1731818"/>
            <a:ext cx="3568410" cy="133003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Tx/>
              <a:buNone/>
            </a:pPr>
            <a:r>
              <a:rPr lang="ru-RU" altLang="ru-RU" sz="2800" b="1" dirty="0">
                <a:solidFill>
                  <a:srgbClr val="F7153B"/>
                </a:solidFill>
              </a:rPr>
              <a:t>     Спасибо за внимание</a:t>
            </a:r>
            <a:r>
              <a:rPr lang="ru-RU" altLang="ru-RU" sz="4400" b="1" dirty="0">
                <a:solidFill>
                  <a:srgbClr val="F7153B"/>
                </a:solidFill>
              </a:rPr>
              <a:t>!</a:t>
            </a:r>
          </a:p>
          <a:p>
            <a:pPr eaLnBrk="1" hangingPunct="1">
              <a:buFontTx/>
              <a:buNone/>
            </a:pPr>
            <a:r>
              <a:rPr lang="ru-RU" altLang="ru-RU" dirty="0" smtClean="0"/>
              <a:t>  </a:t>
            </a:r>
          </a:p>
        </p:txBody>
      </p:sp>
      <p:pic>
        <p:nvPicPr>
          <p:cNvPr id="50180" name="Рисунок 4" descr="C:\Documents and Settings\1\Рабочий стол\фото для стенд. доклада\9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95" y="685800"/>
            <a:ext cx="6143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81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34873" y="2913517"/>
            <a:ext cx="7148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Анализ литературных данных  позволил нам систематизировать эффекты </a:t>
            </a:r>
            <a:r>
              <a:rPr lang="ru-RU" sz="2400" dirty="0" smtClean="0"/>
              <a:t>ФАГТ </a:t>
            </a:r>
            <a:r>
              <a:rPr lang="ru-RU" sz="2400" dirty="0"/>
              <a:t>у больных с алкогольной зависимостью наглядно </a:t>
            </a:r>
            <a:r>
              <a:rPr lang="ru-RU" sz="2400" dirty="0" smtClean="0"/>
              <a:t>демонстрирующие </a:t>
            </a:r>
            <a:r>
              <a:rPr lang="ru-RU" sz="2400" dirty="0"/>
              <a:t>целесообразность применения </a:t>
            </a:r>
            <a:r>
              <a:rPr lang="ru-RU" sz="2400" dirty="0" smtClean="0"/>
              <a:t>ФАГТ </a:t>
            </a:r>
            <a:r>
              <a:rPr lang="ru-RU" sz="2400" dirty="0"/>
              <a:t>при системном заболевании </a:t>
            </a:r>
            <a:r>
              <a:rPr lang="ru-RU" sz="2400" dirty="0" smtClean="0"/>
              <a:t> алкоголизме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985" y="339284"/>
            <a:ext cx="2899558" cy="21125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8" y="3120558"/>
            <a:ext cx="1599126" cy="2193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502177"/>
            <a:ext cx="2210758" cy="3491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7149" y="531056"/>
            <a:ext cx="2536150" cy="19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8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3" y="256309"/>
            <a:ext cx="9517119" cy="1151965"/>
          </a:xfrm>
        </p:spPr>
        <p:txBody>
          <a:bodyPr>
            <a:normAutofit/>
          </a:bodyPr>
          <a:lstStyle/>
          <a:p>
            <a:r>
              <a:rPr lang="ru-RU" sz="4400" i="1" kern="10" spc="-18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Патогенетические компоненты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621703"/>
              </p:ext>
            </p:extLst>
          </p:nvPr>
        </p:nvGraphicFramePr>
        <p:xfrm>
          <a:off x="1198419" y="1287896"/>
          <a:ext cx="8534400" cy="4004540"/>
        </p:xfrm>
        <a:graphic>
          <a:graphicData uri="http://schemas.openxmlformats.org/drawingml/2006/table">
            <a:tbl>
              <a:tblPr/>
              <a:tblGrid>
                <a:gridCol w="3263900">
                  <a:extLst>
                    <a:ext uri="{9D8B030D-6E8A-4147-A177-3AD203B41FA5}">
                      <a16:colId xmlns:a16="http://schemas.microsoft.com/office/drawing/2014/main" val="26987722"/>
                    </a:ext>
                  </a:extLst>
                </a:gridCol>
                <a:gridCol w="2760663">
                  <a:extLst>
                    <a:ext uri="{9D8B030D-6E8A-4147-A177-3AD203B41FA5}">
                      <a16:colId xmlns:a16="http://schemas.microsoft.com/office/drawing/2014/main" val="3100604237"/>
                    </a:ext>
                  </a:extLst>
                </a:gridCol>
                <a:gridCol w="2509837">
                  <a:extLst>
                    <a:ext uri="{9D8B030D-6E8A-4147-A177-3AD203B41FA5}">
                      <a16:colId xmlns:a16="http://schemas.microsoft.com/office/drawing/2014/main" val="4224427003"/>
                    </a:ext>
                  </a:extLst>
                </a:gridCol>
              </a:tblGrid>
              <a:tr h="11077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Системное явление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Алкоголизм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</a:rPr>
                        <a:t>ФАГТ</a:t>
                      </a:r>
                      <a:endParaRPr kumimoji="0" lang="ru-RU" alt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06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847719"/>
                  </a:ext>
                </a:extLst>
              </a:tr>
              <a:tr h="96595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Иммунная реактивность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подавлен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нормализуется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908296"/>
                  </a:ext>
                </a:extLst>
              </a:tr>
              <a:tr h="96484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Аллергическая готовность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присутствует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снижается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819012"/>
                  </a:ext>
                </a:extLst>
              </a:tr>
              <a:tr h="96595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Микроциркуляторные расстройства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присутствуют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3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defRPr sz="20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defRPr sz="180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устраняются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37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4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249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636" y="263235"/>
            <a:ext cx="6345302" cy="540329"/>
          </a:xfrm>
        </p:spPr>
        <p:txBody>
          <a:bodyPr>
            <a:normAutofit/>
          </a:bodyPr>
          <a:lstStyle/>
          <a:p>
            <a:r>
              <a:rPr lang="ru-RU" sz="2800" dirty="0"/>
              <a:t>Система иммунитета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687" y="803564"/>
            <a:ext cx="7213600" cy="4900549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6200" dirty="0"/>
              <a:t>Известно, что хроническая </a:t>
            </a:r>
            <a:r>
              <a:rPr lang="ru-RU" sz="6200" i="1" dirty="0">
                <a:solidFill>
                  <a:srgbClr val="00B050"/>
                </a:solidFill>
              </a:rPr>
              <a:t>алкогольная интоксикация </a:t>
            </a:r>
            <a:r>
              <a:rPr lang="ru-RU" sz="6200" dirty="0"/>
              <a:t>приводит к нарушениям клеточного и гуморального звена иммунитета. Происходит дисфункция супрессорной, хелперной и цитотоксической активности лимфоцитов, затрагивающая также синтез растворимых медиаторов иммунитета. Проявляется это значительно большей частотой инфекционных и онкологических заболеваний у больных, страдающих хроническим алкоголизмом.</a:t>
            </a:r>
          </a:p>
          <a:p>
            <a:endParaRPr lang="ru-RU" sz="5500" dirty="0"/>
          </a:p>
          <a:p>
            <a:r>
              <a:rPr lang="ru-RU" sz="5500" dirty="0">
                <a:solidFill>
                  <a:srgbClr val="0070C0"/>
                </a:solidFill>
              </a:rPr>
              <a:t>        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https://med-explorer.ru/wp-content/uploads/2017/06/%D0%A1%D0%BD%D0%B8%D0%B6%D0%B5%D0%BD%D0%BD%D1%8B%D0%B9-%D0%B8%D0%BC%D0%BC%D1%83%D0%BD%D0%B8%D1%82%D0%B5%D1%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4" r="26614"/>
          <a:stretch>
            <a:fillRect/>
          </a:stretch>
        </p:blipFill>
        <p:spPr bwMode="auto">
          <a:xfrm>
            <a:off x="7607052" y="318654"/>
            <a:ext cx="3598146" cy="5071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529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1719</TotalTime>
  <Words>2201</Words>
  <Application>Microsoft Office PowerPoint</Application>
  <PresentationFormat>Широкоэкранный</PresentationFormat>
  <Paragraphs>273</Paragraphs>
  <Slides>61</Slides>
  <Notes>42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SimSun-ExtB</vt:lpstr>
      <vt:lpstr>Arial</vt:lpstr>
      <vt:lpstr>Calibri</vt:lpstr>
      <vt:lpstr>Impact</vt:lpstr>
      <vt:lpstr>Microsoft Tai Le</vt:lpstr>
      <vt:lpstr>Times New Roman</vt:lpstr>
      <vt:lpstr>Wingdings</vt:lpstr>
      <vt:lpstr>Главное мероприятие</vt:lpstr>
      <vt:lpstr>Диаграмма</vt:lpstr>
      <vt:lpstr>Фотоаутогемотерапия при алкоголизме</vt:lpstr>
      <vt:lpstr>Актуальность проблемы</vt:lpstr>
      <vt:lpstr>Актуальность проблемы</vt:lpstr>
      <vt:lpstr>Актуальность проблемы</vt:lpstr>
      <vt:lpstr>Цель исследования</vt:lpstr>
      <vt:lpstr>Механизм действия ФАГТ</vt:lpstr>
      <vt:lpstr>Презентация PowerPoint</vt:lpstr>
      <vt:lpstr>Патогенетические компоненты</vt:lpstr>
      <vt:lpstr>Система иммунитета</vt:lpstr>
      <vt:lpstr>Система иммунитета</vt:lpstr>
      <vt:lpstr> Аллергическая готовность</vt:lpstr>
      <vt:lpstr>Презентация PowerPoint</vt:lpstr>
      <vt:lpstr>Микроциркуляторные расстройства.  </vt:lpstr>
      <vt:lpstr>Презентация PowerPoint</vt:lpstr>
      <vt:lpstr>Презентация PowerPoint</vt:lpstr>
      <vt:lpstr>Вегетоневротические расстройства</vt:lpstr>
      <vt:lpstr>Вегетоневротические расстройства</vt:lpstr>
      <vt:lpstr>Антиоксидантное действие.  </vt:lpstr>
      <vt:lpstr>Интоксикация продуктами обмена алкоголя</vt:lpstr>
      <vt:lpstr>Интоксикация продуктами обмена алкоголя</vt:lpstr>
      <vt:lpstr>Способы фотоаутогемотерапии</vt:lpstr>
      <vt:lpstr>Экстракорпоральное облучение крови</vt:lpstr>
      <vt:lpstr>Внутрисосудистое облучение крови</vt:lpstr>
      <vt:lpstr>Презентация PowerPoint</vt:lpstr>
      <vt:lpstr>Основные механизмы действия ФАГТ</vt:lpstr>
      <vt:lpstr>Основные механизмы действия ФАГТ</vt:lpstr>
      <vt:lpstr>Основные механизмы действия ФАГТ</vt:lpstr>
      <vt:lpstr>Основные механизмы действия ФАГТ</vt:lpstr>
      <vt:lpstr>Материалы исследования</vt:lpstr>
      <vt:lpstr>Материалы исследования</vt:lpstr>
      <vt:lpstr>Методы исследования: </vt:lpstr>
      <vt:lpstr>Клинические исследования</vt:lpstr>
      <vt:lpstr>Психологические исследования </vt:lpstr>
      <vt:lpstr>Лабораторные исследования: </vt:lpstr>
      <vt:lpstr>Инструментальные исследования:</vt:lpstr>
      <vt:lpstr>Методики проведения процедур ФАГТ</vt:lpstr>
      <vt:lpstr>Процедура экстракорпорального облучения крови на аппарате «Надежда»</vt:lpstr>
      <vt:lpstr>Методики проведения процедур ФАГТ</vt:lpstr>
      <vt:lpstr>Процедура внутрисосудистого облучения крови на аппарате ОВК-3</vt:lpstr>
      <vt:lpstr>ФАГТ при острой алкогольной интоксикации</vt:lpstr>
      <vt:lpstr>ФАГТ при острой алкогольной интоксикации Динамика показателя «миокард» в ходе лечения *- р&lt;0,05 – достоверно: различия до и после лечения</vt:lpstr>
      <vt:lpstr>ФАГТ при острой алкогольной интоксикации Динамика показателя «ритм» в ходе лечения *- р&lt;0,05 – достоверно: различия до и после лечения</vt:lpstr>
      <vt:lpstr>ДК ЭКГ  при острой алкогольной интоксикации</vt:lpstr>
      <vt:lpstr>ФАГТ при острой алкогольной интоксикации</vt:lpstr>
      <vt:lpstr>ФАГТ при ААС</vt:lpstr>
      <vt:lpstr>ФАГТ при ААС</vt:lpstr>
      <vt:lpstr>Динамика ААС при различных видах ФАГТ (в баллах) *- р&lt;0,05 – достоверно: различия до и после лечения</vt:lpstr>
      <vt:lpstr>ФАГТ при ААС</vt:lpstr>
      <vt:lpstr>Динамика уровня билирубина при ЭУФОК у больных с ААС  *- р&lt;0,05 – достоверно: различия до и после лечения</vt:lpstr>
      <vt:lpstr>Динамика ГГТ при ЭОК СС у больных с ААС  *- р&lt;0,05 – достоверно: различия до и после лечения</vt:lpstr>
      <vt:lpstr>ФАГТ при ААС</vt:lpstr>
      <vt:lpstr>ФАГТ при ПАС</vt:lpstr>
      <vt:lpstr>ФАГТ при ПАС</vt:lpstr>
      <vt:lpstr>                                            ФАГТ при ПАС результаты ДК ЭКГ в основной группе   *- р&lt;0,05 – достоверно: различия до и после лечения</vt:lpstr>
      <vt:lpstr>ФАГТ при ПАС результаты ДК ЭКГ в контрольной группе</vt:lpstr>
      <vt:lpstr>Презентация PowerPoint</vt:lpstr>
      <vt:lpstr>ФАГТ при алкогольной зависимости на фоне сопутствующих соматических заболеваний</vt:lpstr>
      <vt:lpstr>ФАГТ при алкогольной зависимости у больных с гепатитами</vt:lpstr>
      <vt:lpstr>ФАГТ при алкогольной зависимости у больных с заболеваниями органов дыхания</vt:lpstr>
      <vt:lpstr>Выводы</vt:lpstr>
      <vt:lpstr>Уважаемые коллеги!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Фотоаутогемотерапия при алкоголизме</dc:title>
  <dc:creator>1</dc:creator>
  <cp:lastModifiedBy>1</cp:lastModifiedBy>
  <cp:revision>120</cp:revision>
  <dcterms:created xsi:type="dcterms:W3CDTF">2018-11-25T15:52:42Z</dcterms:created>
  <dcterms:modified xsi:type="dcterms:W3CDTF">2018-12-10T18:21:46Z</dcterms:modified>
</cp:coreProperties>
</file>